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43" r:id="rId3"/>
    <p:sldId id="257" r:id="rId4"/>
    <p:sldId id="258" r:id="rId5"/>
    <p:sldId id="333" r:id="rId6"/>
    <p:sldId id="259" r:id="rId7"/>
    <p:sldId id="260" r:id="rId8"/>
    <p:sldId id="336" r:id="rId9"/>
    <p:sldId id="261" r:id="rId10"/>
    <p:sldId id="262" r:id="rId11"/>
    <p:sldId id="337" r:id="rId12"/>
    <p:sldId id="338" r:id="rId13"/>
    <p:sldId id="339" r:id="rId14"/>
    <p:sldId id="340" r:id="rId15"/>
    <p:sldId id="341" r:id="rId16"/>
    <p:sldId id="264" r:id="rId17"/>
    <p:sldId id="293" r:id="rId18"/>
    <p:sldId id="265" r:id="rId19"/>
    <p:sldId id="266" r:id="rId20"/>
    <p:sldId id="267" r:id="rId21"/>
    <p:sldId id="334" r:id="rId22"/>
    <p:sldId id="268" r:id="rId23"/>
    <p:sldId id="269" r:id="rId24"/>
    <p:sldId id="270" r:id="rId25"/>
    <p:sldId id="271" r:id="rId26"/>
    <p:sldId id="272" r:id="rId27"/>
    <p:sldId id="335" r:id="rId28"/>
    <p:sldId id="273" r:id="rId29"/>
    <p:sldId id="290" r:id="rId30"/>
    <p:sldId id="291"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342" r:id="rId46"/>
    <p:sldId id="288" r:id="rId47"/>
    <p:sldId id="289"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4C732-8044-4057-B095-41B62BEA6624}" type="datetimeFigureOut">
              <a:rPr lang="en-US" smtClean="0"/>
              <a:pPr/>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4DDF5-6F8A-487E-B1D5-937C82A226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0563"/>
            <a:ext cx="4556125" cy="3417887"/>
          </a:xfrm>
          <a:ln cap="flat"/>
        </p:spPr>
      </p:sp>
      <p:sp>
        <p:nvSpPr>
          <p:cNvPr id="37891" name="Rectangle 3"/>
          <p:cNvSpPr>
            <a:spLocks noGrp="1" noChangeArrowheads="1"/>
          </p:cNvSpPr>
          <p:nvPr>
            <p:ph type="body" idx="1"/>
          </p:nvPr>
        </p:nvSpPr>
        <p:spPr>
          <a:xfrm>
            <a:off x="913043" y="4343440"/>
            <a:ext cx="5031914" cy="4114092"/>
          </a:xfrm>
          <a:noFill/>
          <a:ln/>
        </p:spPr>
        <p:txBody>
          <a:bodyPr lIns="89009" tIns="43724" rIns="89009" bIns="43724"/>
          <a:lstStyle/>
          <a:p>
            <a:pPr defTabSz="916160"/>
            <a:r>
              <a:rPr lang="en-US" sz="1000" dirty="0">
                <a:latin typeface="Arial" pitchFamily="34" charset="0"/>
              </a:rPr>
              <a:t>This presentation was developed by the Collaboration for NDT Education to provide students and other audiences with a general introduction to nondestructive testing.  The material by itself is not intended to train individuals to perform NDT functions, but rather to acquaint individuals with some of the common NDT methods and their uses.  All rights are reserved by the authors but the </a:t>
            </a:r>
            <a:r>
              <a:rPr lang="en-US" dirty="0" smtClean="0">
                <a:latin typeface="Arial" pitchFamily="34" charset="0"/>
              </a:rPr>
              <a:t>material may be freely used by individuals and organizations for educational purposes.  The materials may not be sold commercially, or used in commercial products or services.</a:t>
            </a:r>
            <a:endParaRPr lang="en-US" sz="1000" dirty="0">
              <a:latin typeface="Arial" pitchFamily="34" charset="0"/>
            </a:endParaRPr>
          </a:p>
          <a:p>
            <a:pPr defTabSz="916160"/>
            <a:endParaRPr lang="en-US" sz="1000" dirty="0">
              <a:latin typeface="Arial" pitchFamily="34" charset="0"/>
            </a:endParaRPr>
          </a:p>
          <a:p>
            <a:pPr defTabSz="916160"/>
            <a:r>
              <a:rPr lang="en-US" sz="1000" dirty="0">
                <a:latin typeface="Arial" pitchFamily="34" charset="0"/>
              </a:rPr>
              <a:t>Comments are welcome at NDT-ed@cnde.iastate.edu.</a:t>
            </a:r>
          </a:p>
          <a:p>
            <a:pPr defTabSz="916160">
              <a:spcBef>
                <a:spcPct val="30000"/>
              </a:spcBef>
            </a:pPr>
            <a:endParaRPr lang="en-US" sz="1000"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60489" y="694322"/>
            <a:ext cx="4537023" cy="3411917"/>
          </a:xfrm>
          <a:ln cap="flat"/>
        </p:spPr>
      </p:sp>
      <p:sp>
        <p:nvSpPr>
          <p:cNvPr id="54275" name="Rectangle 3"/>
          <p:cNvSpPr>
            <a:spLocks noGrp="1" noChangeArrowheads="1"/>
          </p:cNvSpPr>
          <p:nvPr>
            <p:ph type="body" idx="1"/>
          </p:nvPr>
        </p:nvSpPr>
        <p:spPr>
          <a:noFill/>
          <a:ln/>
        </p:spPr>
        <p:txBody>
          <a:bodyPr lIns="93693" tIns="48408" rIns="93693" bIns="48408"/>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0563"/>
            <a:ext cx="4556125" cy="3417887"/>
          </a:xfrm>
          <a:ln cap="flat"/>
        </p:spPr>
      </p:sp>
      <p:sp>
        <p:nvSpPr>
          <p:cNvPr id="38915" name="Rectangle 3"/>
          <p:cNvSpPr>
            <a:spLocks noGrp="1" noChangeArrowheads="1"/>
          </p:cNvSpPr>
          <p:nvPr>
            <p:ph type="body" idx="1"/>
          </p:nvPr>
        </p:nvSpPr>
        <p:spPr>
          <a:xfrm>
            <a:off x="913043" y="4343440"/>
            <a:ext cx="5031914" cy="4114092"/>
          </a:xfrm>
          <a:noFill/>
          <a:ln/>
        </p:spPr>
        <p:txBody>
          <a:bodyPr lIns="89009" tIns="43724" rIns="89009" bIns="43724"/>
          <a:lstStyle/>
          <a:p>
            <a:pPr defTabSz="916160">
              <a:spcBef>
                <a:spcPct val="30000"/>
              </a:spcBef>
            </a:pPr>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0563"/>
            <a:ext cx="4556125" cy="3417887"/>
          </a:xfrm>
          <a:ln cap="flat"/>
        </p:spPr>
      </p:sp>
      <p:sp>
        <p:nvSpPr>
          <p:cNvPr id="65539" name="Rectangle 3"/>
          <p:cNvSpPr>
            <a:spLocks noGrp="1" noChangeArrowheads="1"/>
          </p:cNvSpPr>
          <p:nvPr>
            <p:ph type="body" idx="1"/>
          </p:nvPr>
        </p:nvSpPr>
        <p:spPr>
          <a:xfrm>
            <a:off x="916176" y="4343440"/>
            <a:ext cx="5025649" cy="4114092"/>
          </a:xfrm>
          <a:noFill/>
          <a:ln/>
        </p:spPr>
        <p:txBody>
          <a:bodyPr lIns="89009" tIns="48408" rIns="89009" bIns="48408"/>
          <a:lstStyle/>
          <a:p>
            <a:pPr defTabSz="950673">
              <a:spcBef>
                <a:spcPct val="30000"/>
              </a:spcBef>
            </a:pPr>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7356" y="691181"/>
            <a:ext cx="4541722" cy="3416630"/>
          </a:xfrm>
          <a:ln cap="flat"/>
        </p:spPr>
      </p:sp>
      <p:sp>
        <p:nvSpPr>
          <p:cNvPr id="39939" name="Rectangle 3"/>
          <p:cNvSpPr>
            <a:spLocks noGrp="1" noChangeArrowheads="1"/>
          </p:cNvSpPr>
          <p:nvPr>
            <p:ph type="body" idx="1"/>
          </p:nvPr>
        </p:nvSpPr>
        <p:spPr>
          <a:xfrm>
            <a:off x="913043" y="4343440"/>
            <a:ext cx="5031914" cy="4114092"/>
          </a:xfrm>
          <a:noFill/>
          <a:ln/>
        </p:spPr>
        <p:txBody>
          <a:bodyPr lIns="89009" tIns="43724" rIns="89009" bIns="43724"/>
          <a:lstStyle/>
          <a:p>
            <a:pPr defTabSz="916160">
              <a:spcBef>
                <a:spcPct val="30000"/>
              </a:spcBef>
            </a:pPr>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a:lnSpc>
                <a:spcPct val="100000"/>
              </a:lnSpc>
              <a:spcBef>
                <a:spcPct val="0"/>
              </a:spcBef>
            </a:pPr>
            <a:r>
              <a:rPr lang="en-US" smtClean="0">
                <a:latin typeface="Arial" pitchFamily="34" charset="0"/>
              </a:rPr>
              <a:t>The heavy loads that trains place on the railroad tracks can result in the formation of cracks in the rail.  If these cracks are not detected, they can lead to a derailment.  Special rail cars equipped with NDT equipment are used to detect rail defects before they are big enough to cause serious problems</a:t>
            </a:r>
            <a:r>
              <a:rPr lang="en-US" b="1" smtClean="0">
                <a:latin typeface="Arial" pitchFamily="34" charset="0"/>
              </a:rPr>
              <a:t>.  </a:t>
            </a:r>
          </a:p>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a:lnSpc>
                <a:spcPct val="69000"/>
              </a:lnSpc>
            </a:pPr>
            <a:r>
              <a:rPr lang="en-US" sz="1000" dirty="0">
                <a:latin typeface="Arial" pitchFamily="34" charset="0"/>
              </a:rPr>
              <a:t>The US has 578,000 highway bridges, which are the lifelines of US commerce. Corrosion, cracking and other damage can all affect the bridges load carrying capacity. Therefore, all of the elements that directly affect performance of the bridge including the footing, substructure, deck, and superstructure must be periodically inspected or monitored. Visual inspection is the primary NDE method used to evaluate the condition of the majority of the nation's highway bridges. Inspectors periodically (about every two years) pay each bridge a visit to assess its condition. However, it is not uncommon for a fisherman, canoeist and other passerby to alert officials to major damage that may have occurred between inspections.</a:t>
            </a:r>
          </a:p>
          <a:p>
            <a:pPr>
              <a:lnSpc>
                <a:spcPct val="69000"/>
              </a:lnSpc>
            </a:pPr>
            <a:endParaRPr lang="en-US" sz="1000" dirty="0">
              <a:latin typeface="Arial" pitchFamily="34" charset="0"/>
            </a:endParaRPr>
          </a:p>
          <a:p>
            <a:pPr>
              <a:lnSpc>
                <a:spcPct val="69000"/>
              </a:lnSpc>
            </a:pPr>
            <a:r>
              <a:rPr lang="en-US" sz="1000" dirty="0">
                <a:latin typeface="Arial" pitchFamily="34" charset="0"/>
              </a:rPr>
              <a:t>The potential penalties for ineffective inspection of bridges can be very severe. Instances of major bridge collapse are very rare, but the results are truly catastrophic. The collapse of the famous Silver Bridge at Point Pleasant, Ohio in 1967 resulted in loss of 47 lives. The cost of this disaster was 175 million dollars but some experts estimate the same occurrence today would cost between 2.1 and 5.6 billion dollars. Furthermore, these cost figures do not take into account factors such as loss of business resulting from loss of access or detours, the cost resulting from blockage of a major river shipping channel, and potential environmental damage due to hazardous materials being transported over the bridge at the time of collapse. </a:t>
            </a:r>
          </a:p>
          <a:p>
            <a:pPr>
              <a:lnSpc>
                <a:spcPct val="69000"/>
              </a:lnSpc>
            </a:pPr>
            <a:endParaRPr lang="en-US" sz="1000" dirty="0">
              <a:latin typeface="Arial" pitchFamily="34" charset="0"/>
            </a:endParaRPr>
          </a:p>
          <a:p>
            <a:pPr>
              <a:lnSpc>
                <a:spcPct val="69000"/>
              </a:lnSpc>
            </a:pPr>
            <a:r>
              <a:rPr lang="en-US" sz="1000" dirty="0">
                <a:latin typeface="Arial" pitchFamily="34" charset="0"/>
              </a:rPr>
              <a:t>Fatigue cracking and corrosion will become increasingly important considerations as we go beyond the 75 year life expectancy and current visual inspection techniques will not suffice. The life extension approach will require increased use of NDE in a coordinated effort to obtain reliability assurance for these structures. NDE techniques such as magnetic particle inspection and ultrasonic inspection are being used with greater frequency. One of the newer NDE technologies being used is acoustic emission (AE) monitoring. Some bridges are being fitted with AE instruments that listen to the sounds that a bridge makes. These sophisticated systems can detect the sound energy produced when a crack grows and alert the inspector to the cracks presence. Sensors can be permanently fixed to the bridge and the data transmitted back to the lab so that continuous bridge condition monitoring is possible. The image provided here shows field engineers installing an AE monitoring system on the lift cables of the Ben Franklin Bridge in Philadelphia, PA </a:t>
            </a:r>
          </a:p>
          <a:p>
            <a:pPr>
              <a:lnSpc>
                <a:spcPct val="69000"/>
              </a:lnSpc>
            </a:pPr>
            <a:endParaRPr lang="en-US" sz="1000" dirty="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cap="flat"/>
        </p:spPr>
      </p:sp>
      <p:sp>
        <p:nvSpPr>
          <p:cNvPr id="40963" name="Rectangle 3"/>
          <p:cNvSpPr>
            <a:spLocks noGrp="1" noChangeArrowheads="1"/>
          </p:cNvSpPr>
          <p:nvPr>
            <p:ph type="body" idx="1"/>
          </p:nvPr>
        </p:nvSpPr>
        <p:spPr>
          <a:noFill/>
          <a:ln/>
        </p:spPr>
        <p:txBody>
          <a:bodyPr lIns="89009" tIns="46847" rIns="89009" bIns="46847"/>
          <a:lstStyle/>
          <a:p>
            <a:pPr defTabSz="917729"/>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cap="flat"/>
        </p:spPr>
      </p:sp>
      <p:sp>
        <p:nvSpPr>
          <p:cNvPr id="41987" name="Rectangle 3"/>
          <p:cNvSpPr>
            <a:spLocks noGrp="1" noChangeArrowheads="1"/>
          </p:cNvSpPr>
          <p:nvPr>
            <p:ph type="body" idx="1"/>
          </p:nvPr>
        </p:nvSpPr>
        <p:spPr>
          <a:noFill/>
          <a:ln/>
        </p:spPr>
        <p:txBody>
          <a:bodyPr lIns="89009" tIns="46847" rIns="89009" bIns="46847"/>
          <a:lstStyle/>
          <a:p>
            <a:pPr defTabSz="917729"/>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9350" y="692150"/>
            <a:ext cx="4560888" cy="3422650"/>
          </a:xfrm>
          <a:ln/>
        </p:spPr>
      </p:sp>
      <p:sp>
        <p:nvSpPr>
          <p:cNvPr id="45059" name="Rectangle 3"/>
          <p:cNvSpPr>
            <a:spLocks noGrp="1" noChangeArrowheads="1"/>
          </p:cNvSpPr>
          <p:nvPr>
            <p:ph type="body" idx="1"/>
          </p:nvPr>
        </p:nvSpPr>
        <p:spPr>
          <a:xfrm>
            <a:off x="914609" y="4335585"/>
            <a:ext cx="5028783" cy="4668608"/>
          </a:xfrm>
          <a:noFill/>
          <a:ln/>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p:spPr>
        <p:txBody>
          <a:bodyPr lIns="93693" tIns="48409" rIns="93693" bIns="48409"/>
          <a:lstStyle/>
          <a:p>
            <a:endParaRPr lang="en-US" smtClean="0">
              <a:latin typeface="Arial" pitchFamily="34" charset="0"/>
            </a:endParaRPr>
          </a:p>
        </p:txBody>
      </p:sp>
      <p:sp>
        <p:nvSpPr>
          <p:cNvPr id="46083" name="Rectangle 3"/>
          <p:cNvSpPr>
            <a:spLocks noGrp="1" noRot="1" noChangeAspect="1" noChangeArrowheads="1" noTextEdit="1"/>
          </p:cNvSpPr>
          <p:nvPr>
            <p:ph type="sldImg"/>
          </p:nvPr>
        </p:nvSpPr>
        <p:spPr>
          <a:xfrm>
            <a:off x="1160489" y="694322"/>
            <a:ext cx="4537023" cy="3411917"/>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4C33E47-6C7B-48D0-999E-33B416276F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cpolytechnic.com/mechanical/learning.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powdermetallurgyco.com/home.ht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56.jpeg"/><Relationship Id="rId4" Type="http://schemas.openxmlformats.org/officeDocument/2006/relationships/image" Target="../media/image55.jpeg"/></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png"/></Relationships>
</file>

<file path=ppt/slides/_rels/slide76.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7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81.jpeg"/><Relationship Id="rId4" Type="http://schemas.openxmlformats.org/officeDocument/2006/relationships/image" Target="../media/image80.jpeg"/></Relationships>
</file>

<file path=ppt/slides/_rels/slide7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84.jpeg"/><Relationship Id="rId4" Type="http://schemas.openxmlformats.org/officeDocument/2006/relationships/image" Target="../media/image8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87.wmf"/><Relationship Id="rId4" Type="http://schemas.openxmlformats.org/officeDocument/2006/relationships/image" Target="../media/image86.png"/></Relationships>
</file>

<file path=ppt/slides/_rels/slide8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8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png"/></Relationships>
</file>

<file path=ppt/slides/_rels/slide8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95.jpeg"/></Relationships>
</file>

<file path=ppt/slides/_rels/slide8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99.png"/><Relationship Id="rId4" Type="http://schemas.openxmlformats.org/officeDocument/2006/relationships/image" Target="../media/image98.jpeg"/></Relationships>
</file>

<file path=ppt/slides/_rels/slide8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pcpolytechnic.com/contact-us.html" TargetMode="External"/><Relationship Id="rId4" Type="http://schemas.openxmlformats.org/officeDocument/2006/relationships/image" Target="../media/image10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470025"/>
          </a:xfrm>
        </p:spPr>
        <p:txBody>
          <a:bodyPr/>
          <a:lstStyle/>
          <a:p>
            <a:r>
              <a:rPr lang="en-US" b="1" dirty="0" smtClean="0">
                <a:solidFill>
                  <a:srgbClr val="7030A0"/>
                </a:solidFill>
              </a:rPr>
              <a:t>Powder metallurgy</a:t>
            </a:r>
            <a:endParaRPr lang="en-IN" b="1" dirty="0">
              <a:solidFill>
                <a:srgbClr val="7030A0"/>
              </a:solidFill>
            </a:endParaRPr>
          </a:p>
        </p:txBody>
      </p:sp>
      <p:pic>
        <p:nvPicPr>
          <p:cNvPr id="3" name="Picture 4" descr="intropic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0600" y="1524000"/>
            <a:ext cx="7086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hlinkClick r:id="rId3"/>
          </p:cNvPr>
          <p:cNvSpPr>
            <a:spLocks noChangeArrowheads="1"/>
          </p:cNvSpPr>
          <p:nvPr/>
        </p:nvSpPr>
        <p:spPr bwMode="auto">
          <a:xfrm>
            <a:off x="2371725" y="6215063"/>
            <a:ext cx="4343400" cy="5334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Visit for more Learning Resources</a:t>
            </a:r>
            <a:endParaRPr lang="en-US" sz="2000" b="1" dirty="0">
              <a:solidFill>
                <a:schemeClr val="accent6">
                  <a:lumMod val="50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Powder production</a:t>
            </a:r>
            <a:endParaRPr lang="en-IN" dirty="0"/>
          </a:p>
        </p:txBody>
      </p:sp>
      <p:sp>
        <p:nvSpPr>
          <p:cNvPr id="3" name="Content Placeholder 2"/>
          <p:cNvSpPr>
            <a:spLocks noGrp="1"/>
          </p:cNvSpPr>
          <p:nvPr>
            <p:ph idx="1"/>
          </p:nvPr>
        </p:nvSpPr>
        <p:spPr/>
        <p:txBody>
          <a:bodyPr>
            <a:normAutofit/>
          </a:bodyPr>
          <a:lstStyle/>
          <a:p>
            <a:pPr>
              <a:buNone/>
            </a:pPr>
            <a:r>
              <a:rPr lang="en-US" sz="2400" dirty="0" smtClean="0">
                <a:solidFill>
                  <a:srgbClr val="FF0000"/>
                </a:solidFill>
              </a:rPr>
              <a:t>The size and characters of the powder depends on the temperature of molten metal, size of openings in the screen and frequency of vibrations of the screen.</a:t>
            </a:r>
          </a:p>
          <a:p>
            <a:pPr>
              <a:buNone/>
            </a:pPr>
            <a:r>
              <a:rPr lang="en-US" sz="2400" dirty="0" smtClean="0">
                <a:solidFill>
                  <a:srgbClr val="7030A0"/>
                </a:solidFill>
              </a:rPr>
              <a:t>Shape of particle is nearly spherical.</a:t>
            </a:r>
          </a:p>
          <a:p>
            <a:pPr>
              <a:buNone/>
            </a:pPr>
            <a:r>
              <a:rPr lang="en-US" sz="2400" b="1" dirty="0" smtClean="0"/>
              <a:t>E)Graining :</a:t>
            </a:r>
          </a:p>
          <a:p>
            <a:pPr>
              <a:buNone/>
            </a:pPr>
            <a:r>
              <a:rPr lang="en-US" sz="2400" dirty="0" smtClean="0">
                <a:solidFill>
                  <a:srgbClr val="7030A0"/>
                </a:solidFill>
              </a:rPr>
              <a:t>Graining involves the same procedure as shotting, the only difference being the solidification of molten metal droplet is done in water.</a:t>
            </a:r>
          </a:p>
          <a:p>
            <a:pPr>
              <a:buNone/>
            </a:pPr>
            <a:r>
              <a:rPr lang="en-US" sz="2400" dirty="0" smtClean="0">
                <a:solidFill>
                  <a:srgbClr val="7030A0"/>
                </a:solidFill>
              </a:rPr>
              <a:t>The powder obtained by shotting and graining method are coarse and subsequently pulverization methods are used for further reduction of size.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0"/>
            <a:ext cx="8229600" cy="990600"/>
          </a:xfrm>
          <a:gradFill>
            <a:gsLst>
              <a:gs pos="0">
                <a:srgbClr val="D6B19C"/>
              </a:gs>
              <a:gs pos="30000">
                <a:srgbClr val="D49E6C"/>
              </a:gs>
              <a:gs pos="70000">
                <a:srgbClr val="A65528"/>
              </a:gs>
              <a:gs pos="100000">
                <a:srgbClr val="663012"/>
              </a:gs>
            </a:gsLst>
            <a:lin ang="5400000" scaled="0"/>
          </a:gradFill>
        </p:spPr>
        <p:txBody>
          <a:bodyPr/>
          <a:lstStyle/>
          <a:p>
            <a:pPr fontAlgn="auto">
              <a:spcAft>
                <a:spcPts val="0"/>
              </a:spcAft>
              <a:defRPr/>
            </a:pPr>
            <a:r>
              <a:rPr lang="en-US" sz="3600" b="1" dirty="0">
                <a:solidFill>
                  <a:srgbClr val="FFFF00"/>
                </a:solidFill>
              </a:rPr>
              <a:t>Powder Production</a:t>
            </a:r>
            <a:r>
              <a:rPr lang="en-US" dirty="0">
                <a:solidFill>
                  <a:srgbClr val="FFFF00"/>
                </a:solidFill>
              </a:rPr>
              <a:t> </a:t>
            </a:r>
          </a:p>
        </p:txBody>
      </p:sp>
      <p:sp>
        <p:nvSpPr>
          <p:cNvPr id="21507" name="Rectangle 3"/>
          <p:cNvSpPr>
            <a:spLocks noGrp="1" noChangeArrowheads="1"/>
          </p:cNvSpPr>
          <p:nvPr>
            <p:ph sz="quarter" idx="1"/>
          </p:nvPr>
        </p:nvSpPr>
        <p:spPr>
          <a:xfrm>
            <a:off x="914400" y="1143000"/>
            <a:ext cx="8250238" cy="5562600"/>
          </a:xfrm>
        </p:spPr>
        <p:txBody>
          <a:bodyPr/>
          <a:lstStyle/>
          <a:p>
            <a:pPr marL="1035050" lvl="1" indent="-577850">
              <a:lnSpc>
                <a:spcPct val="90000"/>
              </a:lnSpc>
              <a:buFont typeface="Wingdings" pitchFamily="2" charset="2"/>
              <a:buChar char="q"/>
              <a:defRPr/>
            </a:pPr>
            <a:r>
              <a:rPr lang="en-US" sz="3600" b="1" dirty="0" smtClean="0">
                <a:solidFill>
                  <a:srgbClr val="FF0000"/>
                </a:solidFill>
                <a:latin typeface="Calibri" pitchFamily="34" charset="0"/>
                <a:cs typeface="Calibri" pitchFamily="34" charset="0"/>
              </a:rPr>
              <a:t>Mechanical:</a:t>
            </a:r>
          </a:p>
          <a:p>
            <a:pPr marL="457200" lvl="1" indent="0">
              <a:lnSpc>
                <a:spcPct val="90000"/>
              </a:lnSpc>
              <a:buFont typeface="Verdana" pitchFamily="34" charset="0"/>
              <a:buNone/>
              <a:defRPr/>
            </a:pPr>
            <a:r>
              <a:rPr lang="en-US" b="1" dirty="0" err="1" smtClean="0">
                <a:latin typeface="Calibri" pitchFamily="34" charset="0"/>
                <a:cs typeface="Calibri" pitchFamily="34" charset="0"/>
              </a:rPr>
              <a:t>Automization</a:t>
            </a:r>
            <a:endParaRPr lang="en-US" b="1" dirty="0">
              <a:latin typeface="Calibri" pitchFamily="34" charset="0"/>
              <a:cs typeface="Calibri" pitchFamily="34" charset="0"/>
            </a:endParaRPr>
          </a:p>
          <a:p>
            <a:pPr marL="914400" lvl="2" indent="0">
              <a:lnSpc>
                <a:spcPct val="90000"/>
              </a:lnSpc>
              <a:buFont typeface="Wingdings 2" pitchFamily="18" charset="2"/>
              <a:buNone/>
              <a:defRPr/>
            </a:pPr>
            <a:endParaRPr lang="en-US" sz="3600" b="1" dirty="0" smtClean="0">
              <a:latin typeface="Calibri" pitchFamily="34" charset="0"/>
              <a:cs typeface="Calibri" pitchFamily="34" charset="0"/>
            </a:endParaRPr>
          </a:p>
        </p:txBody>
      </p:sp>
      <p:sp>
        <p:nvSpPr>
          <p:cNvPr id="47108" name="Rectangle 8"/>
          <p:cNvSpPr txBox="1">
            <a:spLocks noChangeArrowheads="1"/>
          </p:cNvSpPr>
          <p:nvPr/>
        </p:nvSpPr>
        <p:spPr bwMode="auto">
          <a:xfrm>
            <a:off x="1066800" y="2286000"/>
            <a:ext cx="7848600" cy="3962400"/>
          </a:xfrm>
          <a:prstGeom prst="rect">
            <a:avLst/>
          </a:prstGeom>
          <a:noFill/>
          <a:ln w="9525">
            <a:noFill/>
            <a:miter lim="800000"/>
            <a:headEnd/>
            <a:tailEnd/>
          </a:ln>
        </p:spPr>
        <p:txBody>
          <a:bodyPr/>
          <a:lstStyle/>
          <a:p>
            <a:pPr marL="365125" indent="-282575" algn="just" eaLnBrk="0" hangingPunct="0">
              <a:spcBef>
                <a:spcPts val="600"/>
              </a:spcBef>
              <a:buClr>
                <a:schemeClr val="accent1"/>
              </a:buClr>
              <a:buSzPct val="80000"/>
              <a:buFont typeface="Wingdings" pitchFamily="2" charset="2"/>
              <a:buChar char="Ø"/>
            </a:pPr>
            <a:r>
              <a:rPr lang="en-US" sz="2800" b="1">
                <a:solidFill>
                  <a:srgbClr val="00B050"/>
                </a:solidFill>
                <a:latin typeface="Calibri" pitchFamily="34" charset="0"/>
                <a:ea typeface="Calibri" pitchFamily="34" charset="0"/>
                <a:cs typeface="Calibri" pitchFamily="34" charset="0"/>
              </a:rPr>
              <a:t>Produce a liquid-metal stream by injecting molten metal through a small orifice</a:t>
            </a:r>
          </a:p>
          <a:p>
            <a:pPr marL="365125" indent="-282575" algn="just" eaLnBrk="0" hangingPunct="0">
              <a:spcBef>
                <a:spcPts val="600"/>
              </a:spcBef>
              <a:buClr>
                <a:schemeClr val="accent1"/>
              </a:buClr>
              <a:buSzPct val="80000"/>
              <a:buFont typeface="Wingdings" pitchFamily="2" charset="2"/>
              <a:buChar char="Ø"/>
            </a:pPr>
            <a:r>
              <a:rPr lang="en-US" sz="2800" b="1">
                <a:solidFill>
                  <a:srgbClr val="FF0000"/>
                </a:solidFill>
                <a:latin typeface="Calibri" pitchFamily="34" charset="0"/>
                <a:ea typeface="Calibri" pitchFamily="34" charset="0"/>
                <a:cs typeface="Calibri" pitchFamily="34" charset="0"/>
              </a:rPr>
              <a:t>Stream is broken by jets of inert gas, air, or water</a:t>
            </a:r>
          </a:p>
          <a:p>
            <a:pPr marL="365125" indent="-282575" algn="just" eaLnBrk="0" hangingPunct="0">
              <a:spcBef>
                <a:spcPts val="600"/>
              </a:spcBef>
              <a:buClr>
                <a:schemeClr val="accent1"/>
              </a:buClr>
              <a:buSzPct val="80000"/>
              <a:buFont typeface="Wingdings" pitchFamily="2" charset="2"/>
              <a:buChar char="Ø"/>
            </a:pPr>
            <a:r>
              <a:rPr lang="en-US" sz="2800" b="1">
                <a:latin typeface="Calibri" pitchFamily="34" charset="0"/>
                <a:ea typeface="Calibri" pitchFamily="34" charset="0"/>
                <a:cs typeface="Calibri" pitchFamily="34" charset="0"/>
              </a:rPr>
              <a:t>The size of the particle formed depends on:</a:t>
            </a:r>
          </a:p>
          <a:p>
            <a:pPr marL="885825" lvl="2" indent="-228600" algn="just" eaLnBrk="0" hangingPunct="0">
              <a:spcBef>
                <a:spcPct val="20000"/>
              </a:spcBef>
              <a:buClr>
                <a:schemeClr val="accent2"/>
              </a:buClr>
              <a:buFont typeface="Wingdings 2" pitchFamily="18" charset="2"/>
              <a:buBlip>
                <a:blip r:embed="rId2"/>
              </a:buBlip>
            </a:pPr>
            <a:r>
              <a:rPr lang="en-US" sz="2800">
                <a:solidFill>
                  <a:srgbClr val="FF0000"/>
                </a:solidFill>
                <a:latin typeface="Calibri" pitchFamily="34" charset="0"/>
                <a:ea typeface="Calibri" pitchFamily="34" charset="0"/>
                <a:cs typeface="Calibri" pitchFamily="34" charset="0"/>
              </a:rPr>
              <a:t>Temperature of the metal</a:t>
            </a:r>
          </a:p>
          <a:p>
            <a:pPr marL="885825" lvl="2" indent="-228600" algn="just" eaLnBrk="0" hangingPunct="0">
              <a:spcBef>
                <a:spcPct val="20000"/>
              </a:spcBef>
              <a:buClr>
                <a:schemeClr val="accent2"/>
              </a:buClr>
              <a:buFont typeface="Wingdings 2" pitchFamily="18" charset="2"/>
              <a:buBlip>
                <a:blip r:embed="rId2"/>
              </a:buBlip>
            </a:pPr>
            <a:r>
              <a:rPr lang="en-US" sz="2800">
                <a:solidFill>
                  <a:srgbClr val="0000FF"/>
                </a:solidFill>
                <a:latin typeface="Calibri" pitchFamily="34" charset="0"/>
                <a:ea typeface="Calibri" pitchFamily="34" charset="0"/>
                <a:cs typeface="Calibri" pitchFamily="34" charset="0"/>
              </a:rPr>
              <a:t>Metal flowrate through the orifice</a:t>
            </a:r>
          </a:p>
          <a:p>
            <a:pPr marL="885825" lvl="2" indent="-228600" algn="just" eaLnBrk="0" hangingPunct="0">
              <a:spcBef>
                <a:spcPct val="20000"/>
              </a:spcBef>
              <a:buClr>
                <a:schemeClr val="accent2"/>
              </a:buClr>
              <a:buFont typeface="Wingdings 2" pitchFamily="18" charset="2"/>
              <a:buBlip>
                <a:blip r:embed="rId2"/>
              </a:buBlip>
            </a:pPr>
            <a:r>
              <a:rPr lang="en-US" sz="2800">
                <a:solidFill>
                  <a:srgbClr val="0000FF"/>
                </a:solidFill>
                <a:latin typeface="Calibri" pitchFamily="34" charset="0"/>
                <a:ea typeface="Calibri" pitchFamily="34" charset="0"/>
                <a:cs typeface="Calibri" pitchFamily="34" charset="0"/>
              </a:rPr>
              <a:t>Pressure of jet</a:t>
            </a:r>
          </a:p>
          <a:p>
            <a:pPr marL="885825" lvl="2" indent="-228600" algn="just" eaLnBrk="0" hangingPunct="0">
              <a:spcBef>
                <a:spcPct val="20000"/>
              </a:spcBef>
              <a:buClr>
                <a:schemeClr val="accent2"/>
              </a:buClr>
              <a:buFont typeface="Wingdings 2" pitchFamily="18" charset="2"/>
              <a:buBlip>
                <a:blip r:embed="rId2"/>
              </a:buBlip>
            </a:pPr>
            <a:r>
              <a:rPr lang="en-US" sz="2800">
                <a:solidFill>
                  <a:srgbClr val="00B050"/>
                </a:solidFill>
                <a:latin typeface="Calibri" pitchFamily="34" charset="0"/>
                <a:ea typeface="Calibri" pitchFamily="34" charset="0"/>
                <a:cs typeface="Calibri" pitchFamily="34" charset="0"/>
              </a:rPr>
              <a:t>Nozzle size and jet characteristics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sz="quarter" idx="1"/>
          </p:nvPr>
        </p:nvSpPr>
        <p:spPr>
          <a:xfrm>
            <a:off x="838200" y="1066800"/>
            <a:ext cx="9144000" cy="5791200"/>
          </a:xfrm>
        </p:spPr>
        <p:txBody>
          <a:bodyPr>
            <a:normAutofit fontScale="85000" lnSpcReduction="20000"/>
          </a:bodyPr>
          <a:lstStyle/>
          <a:p>
            <a:pPr>
              <a:lnSpc>
                <a:spcPct val="80000"/>
              </a:lnSpc>
              <a:buFontTx/>
              <a:buNone/>
              <a:defRPr/>
            </a:pPr>
            <a:r>
              <a:rPr lang="en-US" b="1" dirty="0" smtClean="0">
                <a:latin typeface="Calibri" pitchFamily="34" charset="0"/>
                <a:cs typeface="Calibri" pitchFamily="34" charset="0"/>
              </a:rPr>
              <a:t>The process consists of main three stages</a:t>
            </a:r>
          </a:p>
          <a:p>
            <a:pPr>
              <a:lnSpc>
                <a:spcPct val="80000"/>
              </a:lnSpc>
              <a:defRPr/>
            </a:pPr>
            <a:r>
              <a:rPr lang="en-US" dirty="0" smtClean="0">
                <a:solidFill>
                  <a:srgbClr val="0000FF"/>
                </a:solidFill>
                <a:latin typeface="Calibri" pitchFamily="34" charset="0"/>
                <a:cs typeface="Calibri" pitchFamily="34" charset="0"/>
              </a:rPr>
              <a:t>Melting</a:t>
            </a:r>
          </a:p>
          <a:p>
            <a:pPr>
              <a:lnSpc>
                <a:spcPct val="80000"/>
              </a:lnSpc>
              <a:defRPr/>
            </a:pPr>
            <a:r>
              <a:rPr lang="en-US" dirty="0" smtClean="0">
                <a:solidFill>
                  <a:srgbClr val="0000FF"/>
                </a:solidFill>
                <a:latin typeface="Calibri" pitchFamily="34" charset="0"/>
                <a:cs typeface="Calibri" pitchFamily="34" charset="0"/>
              </a:rPr>
              <a:t>Atomization</a:t>
            </a:r>
          </a:p>
          <a:p>
            <a:pPr>
              <a:lnSpc>
                <a:spcPct val="80000"/>
              </a:lnSpc>
              <a:defRPr/>
            </a:pPr>
            <a:r>
              <a:rPr lang="en-US" dirty="0" smtClean="0">
                <a:solidFill>
                  <a:srgbClr val="0000FF"/>
                </a:solidFill>
                <a:latin typeface="Calibri" pitchFamily="34" charset="0"/>
                <a:cs typeface="Calibri" pitchFamily="34" charset="0"/>
              </a:rPr>
              <a:t>Solidification and cooling</a:t>
            </a:r>
          </a:p>
          <a:p>
            <a:pPr>
              <a:lnSpc>
                <a:spcPct val="80000"/>
              </a:lnSpc>
              <a:buFontTx/>
              <a:buNone/>
              <a:defRPr/>
            </a:pPr>
            <a:endParaRPr lang="en-US" dirty="0" smtClean="0">
              <a:latin typeface="Calibri" pitchFamily="34" charset="0"/>
              <a:cs typeface="Calibri" pitchFamily="34" charset="0"/>
            </a:endParaRPr>
          </a:p>
          <a:p>
            <a:pPr>
              <a:lnSpc>
                <a:spcPct val="80000"/>
              </a:lnSpc>
              <a:buFont typeface="Wingdings" pitchFamily="2" charset="2"/>
              <a:buChar char="Ø"/>
              <a:defRPr/>
            </a:pPr>
            <a:r>
              <a:rPr lang="en-US" dirty="0" smtClean="0">
                <a:solidFill>
                  <a:srgbClr val="C00000"/>
                </a:solidFill>
                <a:latin typeface="Calibri" pitchFamily="34" charset="0"/>
                <a:cs typeface="Calibri" pitchFamily="34" charset="0"/>
              </a:rPr>
              <a:t>Melting is done by induction, arc, plasma </a:t>
            </a:r>
          </a:p>
          <a:p>
            <a:pPr marL="82550" indent="0">
              <a:lnSpc>
                <a:spcPct val="80000"/>
              </a:lnSpc>
              <a:buFont typeface="Wingdings 2" pitchFamily="18" charset="2"/>
              <a:buNone/>
              <a:defRPr/>
            </a:pPr>
            <a:r>
              <a:rPr lang="en-US" dirty="0" smtClean="0">
                <a:solidFill>
                  <a:srgbClr val="C00000"/>
                </a:solidFill>
                <a:latin typeface="Calibri" pitchFamily="34" charset="0"/>
                <a:cs typeface="Calibri" pitchFamily="34" charset="0"/>
              </a:rPr>
              <a:t>or electron-beam technique to maintain purity</a:t>
            </a:r>
          </a:p>
          <a:p>
            <a:pPr marL="82550" indent="0">
              <a:lnSpc>
                <a:spcPct val="80000"/>
              </a:lnSpc>
              <a:buFont typeface="Wingdings 2" pitchFamily="18" charset="2"/>
              <a:buNone/>
              <a:defRPr/>
            </a:pPr>
            <a:r>
              <a:rPr lang="en-US" dirty="0" smtClean="0">
                <a:solidFill>
                  <a:srgbClr val="C00000"/>
                </a:solidFill>
                <a:latin typeface="Calibri" pitchFamily="34" charset="0"/>
                <a:cs typeface="Calibri" pitchFamily="34" charset="0"/>
              </a:rPr>
              <a:t>of melt.</a:t>
            </a:r>
          </a:p>
          <a:p>
            <a:pPr>
              <a:lnSpc>
                <a:spcPct val="80000"/>
              </a:lnSpc>
              <a:buFont typeface="Wingdings" pitchFamily="2" charset="2"/>
              <a:buChar char="Ø"/>
              <a:defRPr/>
            </a:pPr>
            <a:r>
              <a:rPr lang="en-US" dirty="0" smtClean="0">
                <a:latin typeface="Calibri" pitchFamily="34" charset="0"/>
                <a:cs typeface="Calibri" pitchFamily="34" charset="0"/>
              </a:rPr>
              <a:t> Atomization is done by high velocity water,</a:t>
            </a:r>
          </a:p>
          <a:p>
            <a:pPr marL="82550" indent="0">
              <a:lnSpc>
                <a:spcPct val="80000"/>
              </a:lnSpc>
              <a:buFont typeface="Wingdings 2" pitchFamily="18" charset="2"/>
              <a:buNone/>
              <a:defRPr/>
            </a:pPr>
            <a:r>
              <a:rPr lang="en-US" dirty="0" smtClean="0">
                <a:latin typeface="Calibri" pitchFamily="34" charset="0"/>
                <a:cs typeface="Calibri" pitchFamily="34" charset="0"/>
              </a:rPr>
              <a:t>compressed air or inert gas. </a:t>
            </a:r>
          </a:p>
          <a:p>
            <a:pPr>
              <a:lnSpc>
                <a:spcPct val="80000"/>
              </a:lnSpc>
              <a:buFont typeface="Wingdings" pitchFamily="2" charset="2"/>
              <a:buChar char="Ø"/>
              <a:defRPr/>
            </a:pPr>
            <a:r>
              <a:rPr lang="en-US" dirty="0" smtClean="0">
                <a:latin typeface="Calibri" pitchFamily="34" charset="0"/>
                <a:cs typeface="Calibri" pitchFamily="34" charset="0"/>
              </a:rPr>
              <a:t> </a:t>
            </a:r>
            <a:r>
              <a:rPr lang="en-US" dirty="0" smtClean="0">
                <a:solidFill>
                  <a:srgbClr val="0000FF"/>
                </a:solidFill>
                <a:latin typeface="Calibri" pitchFamily="34" charset="0"/>
                <a:cs typeface="Calibri" pitchFamily="34" charset="0"/>
              </a:rPr>
              <a:t>The disintegrated particles are solidified in </a:t>
            </a:r>
          </a:p>
          <a:p>
            <a:pPr marL="82550" indent="0">
              <a:lnSpc>
                <a:spcPct val="80000"/>
              </a:lnSpc>
              <a:buFont typeface="Wingdings 2" pitchFamily="18" charset="2"/>
              <a:buNone/>
              <a:defRPr/>
            </a:pPr>
            <a:r>
              <a:rPr lang="en-US" dirty="0" smtClean="0">
                <a:solidFill>
                  <a:srgbClr val="0000FF"/>
                </a:solidFill>
                <a:latin typeface="Calibri" pitchFamily="34" charset="0"/>
                <a:cs typeface="Calibri" pitchFamily="34" charset="0"/>
              </a:rPr>
              <a:t>controlled atmosphere, vacuum , air or water. </a:t>
            </a:r>
          </a:p>
          <a:p>
            <a:pPr>
              <a:lnSpc>
                <a:spcPct val="80000"/>
              </a:lnSpc>
              <a:buFontTx/>
              <a:buNone/>
              <a:defRPr/>
            </a:pPr>
            <a:endParaRPr lang="en-US" dirty="0" smtClean="0">
              <a:latin typeface="Calibri" pitchFamily="34" charset="0"/>
              <a:cs typeface="Calibri" pitchFamily="34" charset="0"/>
            </a:endParaRPr>
          </a:p>
          <a:p>
            <a:pPr>
              <a:lnSpc>
                <a:spcPct val="80000"/>
              </a:lnSpc>
              <a:defRPr/>
            </a:pPr>
            <a:r>
              <a:rPr lang="en-US" dirty="0" smtClean="0">
                <a:latin typeface="Calibri" pitchFamily="34" charset="0"/>
                <a:cs typeface="Calibri" pitchFamily="34" charset="0"/>
              </a:rPr>
              <a:t>Main two types of techniques:</a:t>
            </a:r>
          </a:p>
          <a:p>
            <a:pPr>
              <a:lnSpc>
                <a:spcPct val="80000"/>
              </a:lnSpc>
              <a:defRPr/>
            </a:pPr>
            <a:r>
              <a:rPr lang="en-US" dirty="0" smtClean="0">
                <a:latin typeface="Calibri" pitchFamily="34" charset="0"/>
                <a:cs typeface="Calibri" pitchFamily="34" charset="0"/>
              </a:rPr>
              <a:t>Water Atomization</a:t>
            </a:r>
          </a:p>
          <a:p>
            <a:pPr>
              <a:lnSpc>
                <a:spcPct val="80000"/>
              </a:lnSpc>
              <a:defRPr/>
            </a:pPr>
            <a:r>
              <a:rPr lang="en-US" dirty="0" smtClean="0">
                <a:latin typeface="Calibri" pitchFamily="34" charset="0"/>
                <a:cs typeface="Calibri" pitchFamily="34" charset="0"/>
              </a:rPr>
              <a:t>Gas Atomization</a:t>
            </a:r>
          </a:p>
          <a:p>
            <a:pPr>
              <a:lnSpc>
                <a:spcPct val="80000"/>
              </a:lnSpc>
              <a:buFontTx/>
              <a:buNone/>
              <a:defRPr/>
            </a:pPr>
            <a:endParaRPr lang="en-US" b="1" dirty="0" smtClean="0">
              <a:latin typeface="Calibri" pitchFamily="34" charset="0"/>
              <a:cs typeface="Calibri" pitchFamily="34" charset="0"/>
            </a:endParaRPr>
          </a:p>
        </p:txBody>
      </p:sp>
      <p:sp>
        <p:nvSpPr>
          <p:cNvPr id="5" name="Rectangle 2"/>
          <p:cNvSpPr>
            <a:spLocks noGrp="1" noChangeArrowheads="1"/>
          </p:cNvSpPr>
          <p:nvPr>
            <p:ph type="title"/>
          </p:nvPr>
        </p:nvSpPr>
        <p:spPr>
          <a:xfrm>
            <a:off x="990600" y="0"/>
            <a:ext cx="8229600" cy="990600"/>
          </a:xfrm>
          <a:gradFill>
            <a:gsLst>
              <a:gs pos="0">
                <a:srgbClr val="D6B19C"/>
              </a:gs>
              <a:gs pos="30000">
                <a:srgbClr val="D49E6C"/>
              </a:gs>
              <a:gs pos="70000">
                <a:srgbClr val="A65528"/>
              </a:gs>
              <a:gs pos="100000">
                <a:srgbClr val="663012"/>
              </a:gs>
            </a:gsLst>
            <a:lin ang="5400000" scaled="0"/>
          </a:gradFill>
        </p:spPr>
        <p:txBody>
          <a:bodyPr/>
          <a:lstStyle/>
          <a:p>
            <a:pPr fontAlgn="auto">
              <a:spcAft>
                <a:spcPts val="0"/>
              </a:spcAft>
              <a:defRPr/>
            </a:pPr>
            <a:r>
              <a:rPr lang="en-US" sz="3600" b="1" dirty="0">
                <a:solidFill>
                  <a:srgbClr val="FFFF00"/>
                </a:solidFill>
              </a:rPr>
              <a:t>Powder Production</a:t>
            </a:r>
            <a:r>
              <a:rPr lang="en-US" dirty="0">
                <a:solidFill>
                  <a:srgbClr val="FFFF00"/>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sz="quarter" idx="1"/>
          </p:nvPr>
        </p:nvSpPr>
        <p:spPr>
          <a:xfrm>
            <a:off x="838200" y="990600"/>
            <a:ext cx="9144000" cy="5791200"/>
          </a:xfrm>
        </p:spPr>
        <p:txBody>
          <a:bodyPr/>
          <a:lstStyle/>
          <a:p>
            <a:pPr>
              <a:lnSpc>
                <a:spcPct val="80000"/>
              </a:lnSpc>
              <a:buFontTx/>
              <a:buNone/>
              <a:defRPr/>
            </a:pPr>
            <a:endParaRPr lang="en-US" dirty="0" smtClean="0">
              <a:latin typeface="Calibri" pitchFamily="34" charset="0"/>
              <a:cs typeface="Calibri" pitchFamily="34" charset="0"/>
            </a:endParaRPr>
          </a:p>
          <a:p>
            <a:pPr marL="82550" indent="0">
              <a:lnSpc>
                <a:spcPct val="80000"/>
              </a:lnSpc>
              <a:buFont typeface="Wingdings 2" pitchFamily="18" charset="2"/>
              <a:buNone/>
              <a:defRPr/>
            </a:pPr>
            <a:r>
              <a:rPr lang="en-US" dirty="0" smtClean="0">
                <a:latin typeface="Calibri" pitchFamily="34" charset="0"/>
                <a:cs typeface="Calibri" pitchFamily="34" charset="0"/>
              </a:rPr>
              <a:t>Main two types of </a:t>
            </a:r>
            <a:r>
              <a:rPr lang="en-US" dirty="0" err="1" smtClean="0">
                <a:latin typeface="Calibri" pitchFamily="34" charset="0"/>
                <a:cs typeface="Calibri" pitchFamily="34" charset="0"/>
              </a:rPr>
              <a:t>Automization</a:t>
            </a:r>
            <a:r>
              <a:rPr lang="en-US" dirty="0" smtClean="0">
                <a:latin typeface="Calibri" pitchFamily="34" charset="0"/>
                <a:cs typeface="Calibri" pitchFamily="34" charset="0"/>
              </a:rPr>
              <a:t> Techniques:</a:t>
            </a:r>
          </a:p>
          <a:p>
            <a:pPr marL="82550" indent="0">
              <a:lnSpc>
                <a:spcPct val="80000"/>
              </a:lnSpc>
              <a:buFont typeface="Wingdings 2" pitchFamily="18" charset="2"/>
              <a:buNone/>
              <a:defRPr/>
            </a:pPr>
            <a:r>
              <a:rPr lang="en-US" dirty="0" smtClean="0">
                <a:latin typeface="Calibri" pitchFamily="34" charset="0"/>
                <a:cs typeface="Calibri" pitchFamily="34" charset="0"/>
              </a:rPr>
              <a:t>Water Atomization</a:t>
            </a:r>
          </a:p>
          <a:p>
            <a:pPr marL="82550" indent="0">
              <a:lnSpc>
                <a:spcPct val="80000"/>
              </a:lnSpc>
              <a:buFont typeface="Wingdings 2" pitchFamily="18" charset="2"/>
              <a:buNone/>
              <a:defRPr/>
            </a:pPr>
            <a:r>
              <a:rPr lang="en-US" dirty="0" smtClean="0">
                <a:latin typeface="Calibri" pitchFamily="34" charset="0"/>
                <a:cs typeface="Calibri" pitchFamily="34" charset="0"/>
              </a:rPr>
              <a:t>Gas Atomization</a:t>
            </a:r>
          </a:p>
          <a:p>
            <a:pPr>
              <a:lnSpc>
                <a:spcPct val="80000"/>
              </a:lnSpc>
              <a:buFontTx/>
              <a:buNone/>
              <a:defRPr/>
            </a:pPr>
            <a:endParaRPr lang="en-US" b="1" dirty="0" smtClean="0">
              <a:latin typeface="Calibri" pitchFamily="34" charset="0"/>
              <a:cs typeface="Calibri" pitchFamily="34" charset="0"/>
            </a:endParaRPr>
          </a:p>
        </p:txBody>
      </p:sp>
      <p:sp>
        <p:nvSpPr>
          <p:cNvPr id="5" name="Rectangle 2"/>
          <p:cNvSpPr>
            <a:spLocks noGrp="1" noChangeArrowheads="1"/>
          </p:cNvSpPr>
          <p:nvPr>
            <p:ph type="title"/>
          </p:nvPr>
        </p:nvSpPr>
        <p:spPr>
          <a:xfrm>
            <a:off x="990600" y="0"/>
            <a:ext cx="8229600" cy="990600"/>
          </a:xfrm>
          <a:gradFill>
            <a:gsLst>
              <a:gs pos="0">
                <a:srgbClr val="D6B19C"/>
              </a:gs>
              <a:gs pos="30000">
                <a:srgbClr val="D49E6C"/>
              </a:gs>
              <a:gs pos="70000">
                <a:srgbClr val="A65528"/>
              </a:gs>
              <a:gs pos="100000">
                <a:srgbClr val="663012"/>
              </a:gs>
            </a:gsLst>
            <a:lin ang="5400000" scaled="0"/>
          </a:gradFill>
        </p:spPr>
        <p:txBody>
          <a:bodyPr/>
          <a:lstStyle/>
          <a:p>
            <a:pPr fontAlgn="auto">
              <a:spcAft>
                <a:spcPts val="0"/>
              </a:spcAft>
              <a:defRPr/>
            </a:pPr>
            <a:r>
              <a:rPr lang="en-US" sz="3600" b="1" dirty="0">
                <a:solidFill>
                  <a:srgbClr val="FFFF00"/>
                </a:solidFill>
              </a:rPr>
              <a:t>Powder Production</a:t>
            </a:r>
            <a:r>
              <a:rPr lang="en-US" dirty="0">
                <a:solidFill>
                  <a:srgbClr val="FFFF0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0"/>
            <a:ext cx="8229600" cy="914400"/>
          </a:xfrm>
          <a:gradFill>
            <a:gsLst>
              <a:gs pos="0">
                <a:srgbClr val="D6B19C"/>
              </a:gs>
              <a:gs pos="30000">
                <a:srgbClr val="D49E6C"/>
              </a:gs>
              <a:gs pos="70000">
                <a:srgbClr val="A65528"/>
              </a:gs>
              <a:gs pos="100000">
                <a:srgbClr val="663012"/>
              </a:gs>
            </a:gsLst>
            <a:lin ang="5400000" scaled="0"/>
          </a:gradFill>
        </p:spPr>
        <p:txBody>
          <a:bodyPr/>
          <a:lstStyle/>
          <a:p>
            <a:pPr fontAlgn="auto">
              <a:spcAft>
                <a:spcPts val="0"/>
              </a:spcAft>
              <a:defRPr/>
            </a:pPr>
            <a:r>
              <a:rPr lang="en-US" sz="3600" b="1" dirty="0">
                <a:solidFill>
                  <a:srgbClr val="FFFF00"/>
                </a:solidFill>
              </a:rPr>
              <a:t>Gas </a:t>
            </a:r>
            <a:r>
              <a:rPr lang="en-US" sz="3600" b="1" dirty="0" err="1">
                <a:solidFill>
                  <a:srgbClr val="FFFF00"/>
                </a:solidFill>
              </a:rPr>
              <a:t>Atomisation</a:t>
            </a:r>
            <a:r>
              <a:rPr lang="en-US" dirty="0">
                <a:solidFill>
                  <a:srgbClr val="FFFF00"/>
                </a:solidFill>
              </a:rPr>
              <a:t> </a:t>
            </a:r>
          </a:p>
        </p:txBody>
      </p:sp>
      <p:sp>
        <p:nvSpPr>
          <p:cNvPr id="50179" name="Rectangle 3"/>
          <p:cNvSpPr>
            <a:spLocks noGrp="1" noChangeArrowheads="1"/>
          </p:cNvSpPr>
          <p:nvPr>
            <p:ph sz="quarter" idx="1"/>
          </p:nvPr>
        </p:nvSpPr>
        <p:spPr>
          <a:xfrm>
            <a:off x="1143000" y="6065838"/>
            <a:ext cx="7391400" cy="1554162"/>
          </a:xfrm>
        </p:spPr>
        <p:txBody>
          <a:bodyPr/>
          <a:lstStyle/>
          <a:p>
            <a:pPr marL="82550" indent="0" algn="just">
              <a:buFont typeface="Wingdings 2" pitchFamily="18" charset="2"/>
              <a:buNone/>
            </a:pPr>
            <a:r>
              <a:rPr lang="en-US" sz="2400" b="1" dirty="0" smtClean="0">
                <a:solidFill>
                  <a:srgbClr val="0000FF"/>
                </a:solidFill>
                <a:latin typeface="Calibri" pitchFamily="34" charset="0"/>
                <a:ea typeface="Calibri" pitchFamily="34" charset="0"/>
                <a:cs typeface="Calibri" pitchFamily="34" charset="0"/>
              </a:rPr>
              <a:t>Compressed air, nitrogen, argon or helium are used for disintegration. </a:t>
            </a:r>
          </a:p>
        </p:txBody>
      </p:sp>
      <p:sp>
        <p:nvSpPr>
          <p:cNvPr id="50180" name="Rectangle 5"/>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en-US"/>
          </a:p>
        </p:txBody>
      </p:sp>
      <p:graphicFrame>
        <p:nvGraphicFramePr>
          <p:cNvPr id="50181" name="Object 4"/>
          <p:cNvGraphicFramePr>
            <a:graphicFrameLocks noChangeAspect="1"/>
          </p:cNvGraphicFramePr>
          <p:nvPr/>
        </p:nvGraphicFramePr>
        <p:xfrm>
          <a:off x="2327275" y="966788"/>
          <a:ext cx="4835525" cy="5053012"/>
        </p:xfrm>
        <a:graphic>
          <a:graphicData uri="http://schemas.openxmlformats.org/presentationml/2006/ole">
            <p:oleObj spid="_x0000_s111618" name="Bitmap Image" r:id="rId3" imgW="4029637" imgH="4210638" progId="PBrush">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19200" y="5867400"/>
            <a:ext cx="7162800" cy="838200"/>
          </a:xfrm>
        </p:spPr>
        <p:txBody>
          <a:bodyPr>
            <a:normAutofit fontScale="90000"/>
          </a:bodyPr>
          <a:lstStyle/>
          <a:p>
            <a:pPr algn="ctr" fontAlgn="auto">
              <a:spcAft>
                <a:spcPts val="0"/>
              </a:spcAft>
              <a:defRPr/>
            </a:pPr>
            <a:r>
              <a:rPr lang="en-US" sz="2800" b="1" dirty="0" smtClean="0">
                <a:solidFill>
                  <a:srgbClr val="FF0000"/>
                </a:solidFill>
                <a:latin typeface="Calibri" pitchFamily="34" charset="0"/>
                <a:cs typeface="Calibri" pitchFamily="34" charset="0"/>
              </a:rPr>
              <a:t>Water atomization </a:t>
            </a:r>
            <a:r>
              <a:rPr lang="en-US" sz="2800" b="1" dirty="0">
                <a:solidFill>
                  <a:srgbClr val="FF0000"/>
                </a:solidFill>
                <a:latin typeface="Calibri" pitchFamily="34" charset="0"/>
                <a:cs typeface="Calibri" pitchFamily="34" charset="0"/>
              </a:rPr>
              <a:t>technique for production of  powders</a:t>
            </a:r>
            <a:r>
              <a:rPr lang="en-US" sz="2800" dirty="0">
                <a:solidFill>
                  <a:srgbClr val="FF0000"/>
                </a:solidFill>
                <a:latin typeface="Calibri" pitchFamily="34" charset="0"/>
                <a:cs typeface="Calibri" pitchFamily="34" charset="0"/>
              </a:rPr>
              <a:t> </a:t>
            </a:r>
          </a:p>
        </p:txBody>
      </p:sp>
      <p:sp>
        <p:nvSpPr>
          <p:cNvPr id="512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04" name="Object 4"/>
          <p:cNvGraphicFramePr>
            <a:graphicFrameLocks noChangeAspect="1"/>
          </p:cNvGraphicFramePr>
          <p:nvPr/>
        </p:nvGraphicFramePr>
        <p:xfrm>
          <a:off x="2057400" y="1219200"/>
          <a:ext cx="6038850" cy="4572000"/>
        </p:xfrm>
        <a:graphic>
          <a:graphicData uri="http://schemas.openxmlformats.org/presentationml/2006/ole">
            <p:oleObj spid="_x0000_s112642" name="Bitmap Image" r:id="rId3" imgW="4019048" imgH="5106113" progId="PBrush">
              <p:embed/>
            </p:oleObj>
          </a:graphicData>
        </a:graphic>
      </p:graphicFrame>
      <p:sp>
        <p:nvSpPr>
          <p:cNvPr id="5" name="Rectangle 2"/>
          <p:cNvSpPr txBox="1">
            <a:spLocks noChangeArrowheads="1"/>
          </p:cNvSpPr>
          <p:nvPr/>
        </p:nvSpPr>
        <p:spPr>
          <a:xfrm>
            <a:off x="990600" y="0"/>
            <a:ext cx="8229600" cy="990600"/>
          </a:xfrm>
          <a:prstGeom prst="rect">
            <a:avLst/>
          </a:prstGeom>
          <a:gradFill>
            <a:gsLst>
              <a:gs pos="0">
                <a:srgbClr val="D6B19C"/>
              </a:gs>
              <a:gs pos="30000">
                <a:srgbClr val="D49E6C"/>
              </a:gs>
              <a:gs pos="70000">
                <a:srgbClr val="A65528"/>
              </a:gs>
              <a:gs pos="100000">
                <a:srgbClr val="663012"/>
              </a:gs>
            </a:gsLst>
            <a:lin ang="5400000" scaled="0"/>
          </a:gradFill>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fontAlgn="auto">
              <a:spcAft>
                <a:spcPts val="0"/>
              </a:spcAft>
              <a:defRPr/>
            </a:pPr>
            <a:r>
              <a:rPr lang="en-US" sz="3600" b="1" dirty="0" smtClean="0">
                <a:solidFill>
                  <a:srgbClr val="FFFF00"/>
                </a:solidFill>
              </a:rPr>
              <a:t>Water </a:t>
            </a:r>
            <a:r>
              <a:rPr lang="en-US" sz="3600" b="1" dirty="0" err="1" smtClean="0">
                <a:solidFill>
                  <a:srgbClr val="FFFF00"/>
                </a:solidFill>
              </a:rPr>
              <a:t>Automization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Powder production</a:t>
            </a:r>
            <a:endParaRPr lang="en-IN" dirty="0"/>
          </a:p>
        </p:txBody>
      </p:sp>
      <p:sp>
        <p:nvSpPr>
          <p:cNvPr id="3" name="Content Placeholder 2"/>
          <p:cNvSpPr>
            <a:spLocks noGrp="1"/>
          </p:cNvSpPr>
          <p:nvPr>
            <p:ph idx="1"/>
          </p:nvPr>
        </p:nvSpPr>
        <p:spPr/>
        <p:txBody>
          <a:bodyPr>
            <a:normAutofit/>
          </a:bodyPr>
          <a:lstStyle/>
          <a:p>
            <a:pPr>
              <a:buNone/>
            </a:pPr>
            <a:r>
              <a:rPr lang="en-US" sz="2400" b="1" dirty="0" smtClean="0">
                <a:solidFill>
                  <a:srgbClr val="7030A0"/>
                </a:solidFill>
              </a:rPr>
              <a:t>Physical processes</a:t>
            </a:r>
          </a:p>
          <a:p>
            <a:pPr>
              <a:buNone/>
            </a:pPr>
            <a:r>
              <a:rPr lang="en-US" sz="2400" b="1" dirty="0" smtClean="0">
                <a:solidFill>
                  <a:srgbClr val="7030A0"/>
                </a:solidFill>
              </a:rPr>
              <a:t>condensation:</a:t>
            </a:r>
          </a:p>
          <a:p>
            <a:pPr>
              <a:buNone/>
            </a:pPr>
            <a:r>
              <a:rPr lang="en-US" sz="2400" dirty="0" smtClean="0">
                <a:solidFill>
                  <a:srgbClr val="002060"/>
                </a:solidFill>
              </a:rPr>
              <a:t>In this method ,metal vapours are condensed to obtain metal powders. </a:t>
            </a:r>
          </a:p>
          <a:p>
            <a:pPr>
              <a:buNone/>
            </a:pPr>
            <a:r>
              <a:rPr lang="en-US" sz="2400" dirty="0" smtClean="0">
                <a:solidFill>
                  <a:srgbClr val="002060"/>
                </a:solidFill>
              </a:rPr>
              <a:t>This method is highly suitable for volatile metals because they get easily transformed to their vapours.</a:t>
            </a:r>
          </a:p>
          <a:p>
            <a:pPr>
              <a:buNone/>
            </a:pPr>
            <a:r>
              <a:rPr lang="en-US" sz="2400" dirty="0" smtClean="0">
                <a:solidFill>
                  <a:srgbClr val="7030A0"/>
                </a:solidFill>
              </a:rPr>
              <a:t>Large quantities of Zn ,Mg and Cd powders are manufactured by this method.</a:t>
            </a:r>
          </a:p>
          <a:p>
            <a:pPr>
              <a:buNone/>
            </a:pPr>
            <a:r>
              <a:rPr lang="en-US" sz="2400" dirty="0" smtClean="0">
                <a:solidFill>
                  <a:srgbClr val="FF0000"/>
                </a:solidFill>
              </a:rPr>
              <a:t>The powder shape is nearly spherical.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of Metal powder</a:t>
            </a:r>
            <a:endParaRPr lang="en-US" dirty="0"/>
          </a:p>
        </p:txBody>
      </p:sp>
      <p:sp>
        <p:nvSpPr>
          <p:cNvPr id="3" name="Content Placeholder 2"/>
          <p:cNvSpPr>
            <a:spLocks noGrp="1"/>
          </p:cNvSpPr>
          <p:nvPr>
            <p:ph idx="1"/>
          </p:nvPr>
        </p:nvSpPr>
        <p:spPr/>
        <p:txBody>
          <a:bodyPr/>
          <a:lstStyle/>
          <a:p>
            <a:r>
              <a:rPr lang="en-US" dirty="0" smtClean="0"/>
              <a:t>Chemical composition</a:t>
            </a:r>
          </a:p>
          <a:p>
            <a:r>
              <a:rPr lang="en-US" dirty="0" smtClean="0"/>
              <a:t>Particle shape, size and its distribution</a:t>
            </a:r>
          </a:p>
          <a:p>
            <a:r>
              <a:rPr lang="en-US" dirty="0" smtClean="0"/>
              <a:t>Particle porosity</a:t>
            </a:r>
          </a:p>
          <a:p>
            <a:r>
              <a:rPr lang="en-US" dirty="0" smtClean="0"/>
              <a:t>Specific surface</a:t>
            </a:r>
          </a:p>
          <a:p>
            <a:r>
              <a:rPr lang="en-US" dirty="0" smtClean="0"/>
              <a:t>Compacting properties</a:t>
            </a:r>
          </a:p>
          <a:p>
            <a:r>
              <a:rPr lang="en-US" dirty="0" smtClean="0"/>
              <a:t>Sintering properties</a:t>
            </a:r>
            <a:endParaRPr lang="en-US" dirty="0"/>
          </a:p>
        </p:txBody>
      </p:sp>
    </p:spTree>
    <p:extLst>
      <p:ext uri="{BB962C8B-B14F-4D97-AF65-F5344CB8AC3E}">
        <p14:creationId xmlns:p14="http://schemas.microsoft.com/office/powerpoint/2010/main" xmlns="" val="336590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2)Mixing or blending</a:t>
            </a:r>
            <a:endParaRPr lang="en-IN" dirty="0"/>
          </a:p>
        </p:txBody>
      </p:sp>
      <p:sp>
        <p:nvSpPr>
          <p:cNvPr id="3" name="Content Placeholder 2"/>
          <p:cNvSpPr>
            <a:spLocks noGrp="1"/>
          </p:cNvSpPr>
          <p:nvPr>
            <p:ph idx="1"/>
          </p:nvPr>
        </p:nvSpPr>
        <p:spPr/>
        <p:txBody>
          <a:bodyPr>
            <a:noAutofit/>
          </a:bodyPr>
          <a:lstStyle/>
          <a:p>
            <a:pPr>
              <a:buNone/>
            </a:pPr>
            <a:r>
              <a:rPr lang="en-US" sz="2400" dirty="0" smtClean="0">
                <a:solidFill>
                  <a:srgbClr val="002060"/>
                </a:solidFill>
              </a:rPr>
              <a:t>The metal obtained from above methods may not be suitable for their further processing . To make them suitable, powder conditioning is done which involves mechanical, chemical or thermal treatments or alloying and are described below:</a:t>
            </a:r>
          </a:p>
          <a:p>
            <a:pPr>
              <a:buNone/>
            </a:pPr>
            <a:r>
              <a:rPr lang="en-US" sz="2400" dirty="0" smtClean="0">
                <a:solidFill>
                  <a:srgbClr val="FF0000"/>
                </a:solidFill>
              </a:rPr>
              <a:t>1)Annealing :</a:t>
            </a:r>
          </a:p>
          <a:p>
            <a:pPr>
              <a:buNone/>
            </a:pPr>
            <a:r>
              <a:rPr lang="en-US" sz="2400" dirty="0" smtClean="0">
                <a:solidFill>
                  <a:srgbClr val="002060"/>
                </a:solidFill>
              </a:rPr>
              <a:t>Before mixing or blending of powders, annealing is usually done in reducing atmosphere or in vacuums. </a:t>
            </a:r>
          </a:p>
          <a:p>
            <a:pPr>
              <a:buNone/>
            </a:pPr>
            <a:r>
              <a:rPr lang="en-US" sz="2400" dirty="0" smtClean="0">
                <a:solidFill>
                  <a:srgbClr val="0070C0"/>
                </a:solidFill>
              </a:rPr>
              <a:t>This eliminates work hardening effect, reduces the oxide content and impurity level and alters the apparent density.</a:t>
            </a:r>
          </a:p>
          <a:p>
            <a:pPr>
              <a:buNone/>
            </a:pPr>
            <a:r>
              <a:rPr lang="en-US" sz="2400" dirty="0" smtClean="0">
                <a:solidFill>
                  <a:srgbClr val="002060"/>
                </a:solidFill>
              </a:rPr>
              <a:t>High temp. annealing increases the apparent density of powder and reduces the pressure requirements: whereas, </a:t>
            </a:r>
            <a:endParaRPr lang="en-US" sz="2400" dirty="0" smtClean="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or blending</a:t>
            </a:r>
            <a:endParaRPr lang="en-IN" dirty="0"/>
          </a:p>
        </p:txBody>
      </p:sp>
      <p:sp>
        <p:nvSpPr>
          <p:cNvPr id="3" name="Content Placeholder 2"/>
          <p:cNvSpPr>
            <a:spLocks noGrp="1"/>
          </p:cNvSpPr>
          <p:nvPr>
            <p:ph idx="1"/>
          </p:nvPr>
        </p:nvSpPr>
        <p:spPr/>
        <p:txBody>
          <a:bodyPr>
            <a:noAutofit/>
          </a:bodyPr>
          <a:lstStyle/>
          <a:p>
            <a:pPr>
              <a:buNone/>
            </a:pPr>
            <a:r>
              <a:rPr lang="en-US" sz="2400" dirty="0" smtClean="0">
                <a:solidFill>
                  <a:srgbClr val="002060"/>
                </a:solidFill>
              </a:rPr>
              <a:t>low temp annealing decreases apparent density of powder and increases the pressure requirements during compaction.</a:t>
            </a:r>
          </a:p>
          <a:p>
            <a:pPr>
              <a:buNone/>
            </a:pPr>
            <a:r>
              <a:rPr lang="en-US" sz="2400" dirty="0" smtClean="0">
                <a:solidFill>
                  <a:srgbClr val="7030A0"/>
                </a:solidFill>
              </a:rPr>
              <a:t>These powder form a spongy mass during annealing and hence it is pulverized to obtain powder.</a:t>
            </a:r>
          </a:p>
          <a:p>
            <a:pPr>
              <a:buNone/>
            </a:pPr>
            <a:endParaRPr lang="en-US" sz="2400" dirty="0" smtClean="0">
              <a:solidFill>
                <a:srgbClr val="7030A0"/>
              </a:solidFill>
            </a:endParaRPr>
          </a:p>
          <a:p>
            <a:pPr>
              <a:buNone/>
            </a:pPr>
            <a:r>
              <a:rPr lang="en-US" sz="2400" dirty="0" smtClean="0">
                <a:solidFill>
                  <a:srgbClr val="FF0000"/>
                </a:solidFill>
              </a:rPr>
              <a:t>Mixing or blending.</a:t>
            </a:r>
          </a:p>
          <a:p>
            <a:pPr>
              <a:buNone/>
            </a:pPr>
            <a:r>
              <a:rPr lang="en-US" sz="2400" dirty="0" smtClean="0">
                <a:solidFill>
                  <a:srgbClr val="7030A0"/>
                </a:solidFill>
              </a:rPr>
              <a:t>In this process ,through mixing of powders of same material or of different material is done for obtaining the desired properties during compaction ,sintering and in the final sintered component.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related to chapter</a:t>
            </a:r>
            <a:endParaRPr lang="en-US" dirty="0"/>
          </a:p>
        </p:txBody>
      </p:sp>
      <p:sp>
        <p:nvSpPr>
          <p:cNvPr id="3" name="Content Placeholder 2"/>
          <p:cNvSpPr>
            <a:spLocks noGrp="1"/>
          </p:cNvSpPr>
          <p:nvPr>
            <p:ph idx="1"/>
          </p:nvPr>
        </p:nvSpPr>
        <p:spPr/>
        <p:txBody>
          <a:bodyPr/>
          <a:lstStyle/>
          <a:p>
            <a:r>
              <a:rPr lang="en-US" dirty="0" smtClean="0"/>
              <a:t>Use powder metallurgy processes for different engineering applications.</a:t>
            </a:r>
          </a:p>
          <a:p>
            <a:r>
              <a:rPr lang="en-US" dirty="0" smtClean="0"/>
              <a:t>Describe Non destructive testing methods for engineering material testing.</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or blending</a:t>
            </a:r>
            <a:endParaRPr lang="en-IN" dirty="0"/>
          </a:p>
        </p:txBody>
      </p:sp>
      <p:sp>
        <p:nvSpPr>
          <p:cNvPr id="3" name="Content Placeholder 2"/>
          <p:cNvSpPr>
            <a:spLocks noGrp="1"/>
          </p:cNvSpPr>
          <p:nvPr>
            <p:ph idx="1"/>
          </p:nvPr>
        </p:nvSpPr>
        <p:spPr/>
        <p:txBody>
          <a:bodyPr>
            <a:noAutofit/>
          </a:bodyPr>
          <a:lstStyle/>
          <a:p>
            <a:pPr>
              <a:buNone/>
            </a:pPr>
            <a:r>
              <a:rPr lang="en-US" sz="2400" dirty="0">
                <a:solidFill>
                  <a:srgbClr val="0070C0"/>
                </a:solidFill>
              </a:rPr>
              <a:t>This gives uniform distribution of particles in the compact and consistent </a:t>
            </a:r>
            <a:r>
              <a:rPr lang="en-US" sz="2400" dirty="0" smtClean="0">
                <a:solidFill>
                  <a:srgbClr val="0070C0"/>
                </a:solidFill>
              </a:rPr>
              <a:t>performance of the powder during pressing or sintering.</a:t>
            </a:r>
          </a:p>
          <a:p>
            <a:pPr>
              <a:buNone/>
            </a:pPr>
            <a:r>
              <a:rPr lang="en-US" sz="2400" dirty="0" smtClean="0">
                <a:solidFill>
                  <a:srgbClr val="7030A0"/>
                </a:solidFill>
              </a:rPr>
              <a:t>For obtaining this at improved levels, small amount of </a:t>
            </a:r>
            <a:r>
              <a:rPr lang="en-US" sz="2400" dirty="0" err="1" smtClean="0">
                <a:solidFill>
                  <a:srgbClr val="7030A0"/>
                </a:solidFill>
              </a:rPr>
              <a:t>lauryl</a:t>
            </a:r>
            <a:r>
              <a:rPr lang="en-US" sz="2400" dirty="0" smtClean="0">
                <a:solidFill>
                  <a:srgbClr val="7030A0"/>
                </a:solidFill>
              </a:rPr>
              <a:t> alcohol or camphor is usually added to the powder during mixing.</a:t>
            </a:r>
          </a:p>
          <a:p>
            <a:pPr>
              <a:buNone/>
            </a:pPr>
            <a:r>
              <a:rPr lang="en-US" sz="2400" dirty="0" smtClean="0">
                <a:solidFill>
                  <a:srgbClr val="FF0000"/>
                </a:solidFill>
              </a:rPr>
              <a:t>This also improves bonding of particles which improves  green strength of compacts. </a:t>
            </a:r>
          </a:p>
          <a:p>
            <a:pPr>
              <a:buNone/>
            </a:pPr>
            <a:r>
              <a:rPr lang="en-US" sz="2400" dirty="0" smtClean="0">
                <a:solidFill>
                  <a:srgbClr val="0070C0"/>
                </a:solidFill>
              </a:rPr>
              <a:t>Various types of machines are used for mixing or blending; however a double cone or y cone mixer is more common.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Grp="1" noChangeArrowheads="1"/>
          </p:cNvSpPr>
          <p:nvPr>
            <p:ph type="body" sz="half" idx="2"/>
          </p:nvPr>
        </p:nvSpPr>
        <p:spPr>
          <a:xfrm>
            <a:off x="1371600" y="5257800"/>
            <a:ext cx="7010400" cy="639763"/>
          </a:xfrm>
        </p:spPr>
        <p:txBody>
          <a:bodyPr/>
          <a:lstStyle/>
          <a:p>
            <a:pPr>
              <a:lnSpc>
                <a:spcPct val="80000"/>
              </a:lnSpc>
              <a:buFontTx/>
              <a:buNone/>
            </a:pPr>
            <a:r>
              <a:rPr lang="en-US" sz="1800" smtClean="0"/>
              <a:t>Some common equipment geometries used for blending powders</a:t>
            </a:r>
          </a:p>
          <a:p>
            <a:pPr>
              <a:lnSpc>
                <a:spcPct val="80000"/>
              </a:lnSpc>
              <a:buFontTx/>
              <a:buNone/>
            </a:pPr>
            <a:r>
              <a:rPr lang="en-US" sz="1800" smtClean="0"/>
              <a:t>(a) Cylindrical, (b) rotating cube, (c) double cone, (d) twin shell</a:t>
            </a:r>
          </a:p>
        </p:txBody>
      </p:sp>
      <p:pic>
        <p:nvPicPr>
          <p:cNvPr id="22531" name="Picture 11" descr="17"/>
          <p:cNvPicPr>
            <a:picLocks noGrp="1" noChangeAspect="1" noChangeArrowheads="1"/>
          </p:cNvPicPr>
          <p:nvPr>
            <p:ph sz="half" idx="1"/>
          </p:nvPr>
        </p:nvPicPr>
        <p:blipFill>
          <a:blip r:embed="rId2">
            <a:lum bright="-18000" contrast="30000"/>
          </a:blip>
          <a:srcRect/>
          <a:stretch>
            <a:fillRect/>
          </a:stretch>
        </p:blipFill>
        <p:spPr>
          <a:xfrm>
            <a:off x="1676400" y="1066800"/>
            <a:ext cx="5486400" cy="3746500"/>
          </a:xfrm>
          <a:noFill/>
        </p:spPr>
      </p:pic>
      <p:sp>
        <p:nvSpPr>
          <p:cNvPr id="4" name="Rectangle 2"/>
          <p:cNvSpPr>
            <a:spLocks noGrp="1" noChangeArrowheads="1"/>
          </p:cNvSpPr>
          <p:nvPr>
            <p:ph type="title"/>
          </p:nvPr>
        </p:nvSpPr>
        <p:spPr>
          <a:xfrm>
            <a:off x="533400" y="0"/>
            <a:ext cx="8229600" cy="990600"/>
          </a:xfrm>
          <a:gradFill>
            <a:gsLst>
              <a:gs pos="0">
                <a:srgbClr val="D6B19C"/>
              </a:gs>
              <a:gs pos="30000">
                <a:srgbClr val="D49E6C"/>
              </a:gs>
              <a:gs pos="70000">
                <a:srgbClr val="A65528"/>
              </a:gs>
              <a:gs pos="100000">
                <a:srgbClr val="663012"/>
              </a:gs>
            </a:gsLst>
            <a:lin ang="5400000" scaled="0"/>
          </a:gradFill>
        </p:spPr>
        <p:txBody>
          <a:bodyPr/>
          <a:lstStyle/>
          <a:p>
            <a:pPr fontAlgn="auto">
              <a:spcAft>
                <a:spcPts val="0"/>
              </a:spcAft>
              <a:defRPr/>
            </a:pPr>
            <a:r>
              <a:rPr lang="en-US" sz="3600" b="1" dirty="0" smtClean="0">
                <a:solidFill>
                  <a:srgbClr val="FFFF00"/>
                </a:solidFill>
              </a:rPr>
              <a:t>Blending and Mixing</a:t>
            </a:r>
            <a:r>
              <a:rPr lang="en-US" dirty="0" smtClean="0">
                <a:solidFill>
                  <a:srgbClr val="FFFF00"/>
                </a:solidFill>
              </a:rPr>
              <a:t> </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 or blending</a:t>
            </a:r>
            <a:endParaRPr lang="en-IN" dirty="0"/>
          </a:p>
        </p:txBody>
      </p:sp>
      <p:sp>
        <p:nvSpPr>
          <p:cNvPr id="3" name="Content Placeholder 2"/>
          <p:cNvSpPr>
            <a:spLocks noGrp="1"/>
          </p:cNvSpPr>
          <p:nvPr>
            <p:ph idx="1"/>
          </p:nvPr>
        </p:nvSpPr>
        <p:spPr/>
        <p:txBody>
          <a:bodyPr>
            <a:noAutofit/>
          </a:bodyPr>
          <a:lstStyle/>
          <a:p>
            <a:pPr>
              <a:buNone/>
            </a:pPr>
            <a:r>
              <a:rPr lang="en-US" sz="2400" dirty="0" smtClean="0">
                <a:solidFill>
                  <a:srgbClr val="0070C0"/>
                </a:solidFill>
              </a:rPr>
              <a:t>Certain material like graphite, Mos2, stearic acid, stearates of Zn and Li, etc are added to these powders during mixing which may have one or more of the following functions:</a:t>
            </a:r>
          </a:p>
          <a:p>
            <a:pPr>
              <a:buNone/>
            </a:pPr>
            <a:endParaRPr lang="en-US" sz="2400" dirty="0" smtClean="0">
              <a:solidFill>
                <a:srgbClr val="0070C0"/>
              </a:solidFill>
            </a:endParaRPr>
          </a:p>
          <a:p>
            <a:pPr>
              <a:buNone/>
            </a:pPr>
            <a:r>
              <a:rPr lang="en-US" sz="2400" dirty="0" smtClean="0">
                <a:solidFill>
                  <a:srgbClr val="0070C0"/>
                </a:solidFill>
              </a:rPr>
              <a:t>1)It may acts as a lubricant, reducing the friction between the punch and the die walls.</a:t>
            </a:r>
          </a:p>
          <a:p>
            <a:pPr>
              <a:buNone/>
            </a:pPr>
            <a:r>
              <a:rPr lang="en-US" sz="2400" dirty="0" smtClean="0">
                <a:solidFill>
                  <a:srgbClr val="0070C0"/>
                </a:solidFill>
              </a:rPr>
              <a:t>2)It may easily transform to a gas or vapour which creates porosity during sintering. This can be used to control porosity of the component.</a:t>
            </a:r>
          </a:p>
          <a:p>
            <a:pPr>
              <a:buNone/>
            </a:pPr>
            <a:r>
              <a:rPr lang="en-US" sz="2400" dirty="0" smtClean="0">
                <a:solidFill>
                  <a:srgbClr val="0070C0"/>
                </a:solidFill>
              </a:rPr>
              <a:t>3)It may acts as binder , increasing green strength which facilitates handling of cold compacts.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3)Compacting</a:t>
            </a:r>
            <a:endParaRPr lang="en-IN" dirty="0"/>
          </a:p>
        </p:txBody>
      </p:sp>
      <p:sp>
        <p:nvSpPr>
          <p:cNvPr id="3" name="Content Placeholder 2"/>
          <p:cNvSpPr>
            <a:spLocks noGrp="1"/>
          </p:cNvSpPr>
          <p:nvPr>
            <p:ph idx="1"/>
          </p:nvPr>
        </p:nvSpPr>
        <p:spPr>
          <a:xfrm>
            <a:off x="500034" y="1285860"/>
            <a:ext cx="8229600" cy="4525963"/>
          </a:xfrm>
        </p:spPr>
        <p:txBody>
          <a:bodyPr>
            <a:noAutofit/>
          </a:bodyPr>
          <a:lstStyle/>
          <a:p>
            <a:pPr>
              <a:buNone/>
            </a:pPr>
            <a:r>
              <a:rPr lang="en-US" sz="2400" dirty="0" smtClean="0">
                <a:solidFill>
                  <a:srgbClr val="0070C0"/>
                </a:solidFill>
              </a:rPr>
              <a:t>Compacting in metal dies is one of the most important methods for shaping of metal powders.</a:t>
            </a:r>
          </a:p>
          <a:p>
            <a:pPr>
              <a:buNone/>
            </a:pPr>
            <a:r>
              <a:rPr lang="en-US" sz="2400" dirty="0" smtClean="0">
                <a:solidFill>
                  <a:srgbClr val="7030A0"/>
                </a:solidFill>
              </a:rPr>
              <a:t>Powder mix is fed in to the die cavity through a hopper and feed shoe. And feed shoe is oscillated to assist the powder flow.</a:t>
            </a:r>
          </a:p>
          <a:p>
            <a:pPr>
              <a:buNone/>
            </a:pPr>
            <a:r>
              <a:rPr lang="en-US" sz="2400" dirty="0" smtClean="0">
                <a:solidFill>
                  <a:srgbClr val="0070C0"/>
                </a:solidFill>
              </a:rPr>
              <a:t>The volume of the powder is controlled by adjusting the position of the bottom punch in the die cavity.</a:t>
            </a:r>
          </a:p>
          <a:p>
            <a:pPr>
              <a:buNone/>
            </a:pPr>
            <a:r>
              <a:rPr lang="en-US" sz="2400" dirty="0" smtClean="0">
                <a:solidFill>
                  <a:srgbClr val="7030A0"/>
                </a:solidFill>
              </a:rPr>
              <a:t>When the die has been evenly filled with powder, these upper surface is leveled by a sweep of feed shoe and top punch is pushed in to the die cavity. </a:t>
            </a:r>
          </a:p>
          <a:p>
            <a:pPr>
              <a:buNone/>
            </a:pPr>
            <a:r>
              <a:rPr lang="en-US" sz="2400" dirty="0" smtClean="0">
                <a:solidFill>
                  <a:srgbClr val="0070C0"/>
                </a:solidFill>
              </a:rPr>
              <a:t>The pressure is then applied on any one punch or simultaneously on both the punches to  compact the powder.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8229600" cy="1143000"/>
          </a:xfrm>
        </p:spPr>
        <p:txBody>
          <a:bodyPr/>
          <a:lstStyle/>
          <a:p>
            <a:r>
              <a:rPr lang="en-US" dirty="0" smtClean="0"/>
              <a:t>Compacting</a:t>
            </a:r>
            <a:endParaRPr lang="en-IN" dirty="0"/>
          </a:p>
        </p:txBody>
      </p:sp>
      <p:sp>
        <p:nvSpPr>
          <p:cNvPr id="3" name="Content Placeholder 2"/>
          <p:cNvSpPr>
            <a:spLocks noGrp="1"/>
          </p:cNvSpPr>
          <p:nvPr>
            <p:ph idx="1"/>
          </p:nvPr>
        </p:nvSpPr>
        <p:spPr>
          <a:xfrm>
            <a:off x="500034" y="1066800"/>
            <a:ext cx="8229600" cy="4745023"/>
          </a:xfrm>
        </p:spPr>
        <p:txBody>
          <a:bodyPr>
            <a:noAutofit/>
          </a:bodyPr>
          <a:lstStyle/>
          <a:p>
            <a:pPr>
              <a:buNone/>
            </a:pPr>
            <a:r>
              <a:rPr lang="en-US" sz="2400" dirty="0" smtClean="0">
                <a:solidFill>
                  <a:srgbClr val="0070C0"/>
                </a:solidFill>
              </a:rPr>
              <a:t>After maximum compression the upper punch is removed and the compact is ejected by raising the lower punch, leaving it free for next similar operation.</a:t>
            </a:r>
          </a:p>
          <a:p>
            <a:pPr>
              <a:buNone/>
            </a:pPr>
            <a:endParaRPr lang="en-US" sz="2400" dirty="0" smtClean="0">
              <a:solidFill>
                <a:srgbClr val="0070C0"/>
              </a:solidFill>
            </a:endParaRPr>
          </a:p>
          <a:p>
            <a:pPr>
              <a:buNone/>
            </a:pPr>
            <a:endParaRPr lang="en-US" sz="2400" dirty="0" smtClean="0">
              <a:solidFill>
                <a:srgbClr val="0070C0"/>
              </a:solidFill>
            </a:endParaRPr>
          </a:p>
        </p:txBody>
      </p:sp>
      <p:graphicFrame>
        <p:nvGraphicFramePr>
          <p:cNvPr id="100353" name="Object 1"/>
          <p:cNvGraphicFramePr>
            <a:graphicFrameLocks noChangeAspect="1"/>
          </p:cNvGraphicFramePr>
          <p:nvPr/>
        </p:nvGraphicFramePr>
        <p:xfrm>
          <a:off x="106680" y="2514600"/>
          <a:ext cx="8961120" cy="3733800"/>
        </p:xfrm>
        <a:graphic>
          <a:graphicData uri="http://schemas.openxmlformats.org/presentationml/2006/ole">
            <p:oleObj spid="_x0000_s100353" name="Bitmap Image" r:id="rId3" imgW="6287378" imgH="3990476" progId="PBrush">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Compacting</a:t>
            </a:r>
            <a:endParaRPr lang="en-IN" dirty="0"/>
          </a:p>
        </p:txBody>
      </p:sp>
      <p:sp>
        <p:nvSpPr>
          <p:cNvPr id="5" name="Content Placeholder 4"/>
          <p:cNvSpPr>
            <a:spLocks noGrp="1"/>
          </p:cNvSpPr>
          <p:nvPr>
            <p:ph idx="1"/>
          </p:nvPr>
        </p:nvSpPr>
        <p:spPr/>
        <p:txBody>
          <a:bodyPr/>
          <a:lstStyle/>
          <a:p>
            <a:pPr>
              <a:buNone/>
            </a:pPr>
            <a:r>
              <a:rPr lang="en-US" sz="2400" dirty="0" smtClean="0"/>
              <a:t>Most important effect of compacting are as follows</a:t>
            </a:r>
          </a:p>
          <a:p>
            <a:pPr>
              <a:buNone/>
            </a:pPr>
            <a:r>
              <a:rPr lang="en-US" sz="2400" dirty="0" smtClean="0">
                <a:solidFill>
                  <a:srgbClr val="7030A0"/>
                </a:solidFill>
              </a:rPr>
              <a:t>1)It reduces voids between powder particles and increases the density of compact.</a:t>
            </a:r>
          </a:p>
          <a:p>
            <a:pPr>
              <a:buNone/>
            </a:pPr>
            <a:r>
              <a:rPr lang="en-US" sz="2400" dirty="0" smtClean="0">
                <a:solidFill>
                  <a:srgbClr val="7030A0"/>
                </a:solidFill>
              </a:rPr>
              <a:t>2)It produces adhesion and cold welding of the  powders and gives sufficient green strength.</a:t>
            </a:r>
          </a:p>
          <a:p>
            <a:pPr>
              <a:buNone/>
            </a:pPr>
            <a:r>
              <a:rPr lang="en-US" sz="2400" dirty="0" smtClean="0">
                <a:solidFill>
                  <a:srgbClr val="7030A0"/>
                </a:solidFill>
              </a:rPr>
              <a:t>3)It is plastically deforms the powder and allows recrystallization during subsequent sintering.</a:t>
            </a:r>
          </a:p>
          <a:p>
            <a:pPr>
              <a:buNone/>
            </a:pP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sintering</a:t>
            </a:r>
            <a:endParaRPr lang="en-IN" dirty="0"/>
          </a:p>
        </p:txBody>
      </p:sp>
      <p:sp>
        <p:nvSpPr>
          <p:cNvPr id="5" name="Content Placeholder 4"/>
          <p:cNvSpPr>
            <a:spLocks noGrp="1"/>
          </p:cNvSpPr>
          <p:nvPr>
            <p:ph idx="1"/>
          </p:nvPr>
        </p:nvSpPr>
        <p:spPr>
          <a:xfrm>
            <a:off x="285720" y="1285860"/>
            <a:ext cx="8229600" cy="4525963"/>
          </a:xfrm>
        </p:spPr>
        <p:txBody>
          <a:bodyPr>
            <a:noAutofit/>
          </a:bodyPr>
          <a:lstStyle/>
          <a:p>
            <a:pPr>
              <a:buNone/>
            </a:pPr>
            <a:r>
              <a:rPr lang="en-US" sz="2400" dirty="0" smtClean="0">
                <a:solidFill>
                  <a:srgbClr val="FF0000"/>
                </a:solidFill>
              </a:rPr>
              <a:t>Sintering is carried out to increase strength and hardness of a green compact and consists of heating the compact to some temperature under controlled conditions with or without pressure for a definite time.</a:t>
            </a:r>
          </a:p>
          <a:p>
            <a:pPr>
              <a:buNone/>
            </a:pPr>
            <a:endParaRPr lang="en-US" sz="2400" dirty="0" smtClean="0"/>
          </a:p>
          <a:p>
            <a:pPr>
              <a:buNone/>
            </a:pPr>
            <a:r>
              <a:rPr lang="en-US" sz="2400" dirty="0" smtClean="0"/>
              <a:t>Sintering process is concerned with:</a:t>
            </a:r>
          </a:p>
          <a:p>
            <a:pPr marL="457200" indent="-457200">
              <a:buAutoNum type="alphaUcParenR"/>
            </a:pPr>
            <a:r>
              <a:rPr lang="en-IN" sz="2400" dirty="0" smtClean="0">
                <a:solidFill>
                  <a:srgbClr val="FF0000"/>
                </a:solidFill>
              </a:rPr>
              <a:t>Diffusion: </a:t>
            </a:r>
            <a:r>
              <a:rPr lang="en-IN" sz="2400" dirty="0" smtClean="0">
                <a:solidFill>
                  <a:srgbClr val="7030A0"/>
                </a:solidFill>
              </a:rPr>
              <a:t>this takes place especially on the surface of the particles as the temperature rises.</a:t>
            </a:r>
          </a:p>
          <a:p>
            <a:pPr marL="457200" indent="-457200">
              <a:buAutoNum type="alphaUcParenR"/>
            </a:pPr>
            <a:r>
              <a:rPr lang="en-US" sz="2400" dirty="0" smtClean="0">
                <a:solidFill>
                  <a:srgbClr val="FF0000"/>
                </a:solidFill>
              </a:rPr>
              <a:t>Densification: </a:t>
            </a:r>
            <a:r>
              <a:rPr lang="en-US" sz="2400" dirty="0" smtClean="0">
                <a:solidFill>
                  <a:srgbClr val="0070C0"/>
                </a:solidFill>
              </a:rPr>
              <a:t>this decreases porosity present in the green compact and increases the particle contact area. Due to this, the compact size decreases. This decrease may not occur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a:xfrm>
            <a:off x="990600" y="1066800"/>
            <a:ext cx="7467600" cy="2514600"/>
          </a:xfrm>
        </p:spPr>
        <p:txBody>
          <a:bodyPr>
            <a:normAutofit fontScale="92500" lnSpcReduction="10000"/>
          </a:bodyPr>
          <a:lstStyle/>
          <a:p>
            <a:pPr>
              <a:buFont typeface="Wingdings" pitchFamily="2" charset="2"/>
              <a:buNone/>
            </a:pPr>
            <a:r>
              <a:rPr lang="en-US" b="1" smtClean="0">
                <a:solidFill>
                  <a:srgbClr val="FF0000"/>
                </a:solidFill>
                <a:latin typeface="Calibri" pitchFamily="34" charset="0"/>
                <a:ea typeface="Calibri" pitchFamily="34" charset="0"/>
                <a:cs typeface="Calibri" pitchFamily="34" charset="0"/>
              </a:rPr>
              <a:t>The possible diffusion mechanisms are </a:t>
            </a:r>
          </a:p>
          <a:p>
            <a:pPr>
              <a:buFont typeface="Wingdings" pitchFamily="2" charset="2"/>
              <a:buChar char="q"/>
            </a:pPr>
            <a:r>
              <a:rPr lang="fr-FR" smtClean="0">
                <a:solidFill>
                  <a:srgbClr val="C00000"/>
                </a:solidFill>
                <a:latin typeface="Calibri" pitchFamily="34" charset="0"/>
                <a:ea typeface="Calibri" pitchFamily="34" charset="0"/>
                <a:cs typeface="Calibri" pitchFamily="34" charset="0"/>
              </a:rPr>
              <a:t>Surface diffusion</a:t>
            </a:r>
            <a:endParaRPr lang="en-US" smtClean="0">
              <a:solidFill>
                <a:srgbClr val="C00000"/>
              </a:solidFill>
              <a:latin typeface="Calibri" pitchFamily="34" charset="0"/>
              <a:ea typeface="Calibri" pitchFamily="34" charset="0"/>
              <a:cs typeface="Calibri" pitchFamily="34" charset="0"/>
            </a:endParaRPr>
          </a:p>
          <a:p>
            <a:pPr>
              <a:buFont typeface="Wingdings" pitchFamily="2" charset="2"/>
              <a:buChar char="q"/>
            </a:pPr>
            <a:r>
              <a:rPr lang="fr-FR" smtClean="0">
                <a:solidFill>
                  <a:srgbClr val="7030A0"/>
                </a:solidFill>
                <a:latin typeface="Calibri" pitchFamily="34" charset="0"/>
                <a:ea typeface="Calibri" pitchFamily="34" charset="0"/>
                <a:cs typeface="Calibri" pitchFamily="34" charset="0"/>
              </a:rPr>
              <a:t>Volume diffusion</a:t>
            </a:r>
            <a:endParaRPr lang="en-US" smtClean="0">
              <a:solidFill>
                <a:srgbClr val="7030A0"/>
              </a:solidFill>
              <a:latin typeface="Calibri" pitchFamily="34" charset="0"/>
              <a:ea typeface="Calibri" pitchFamily="34" charset="0"/>
              <a:cs typeface="Calibri" pitchFamily="34" charset="0"/>
            </a:endParaRPr>
          </a:p>
          <a:p>
            <a:pPr>
              <a:buFont typeface="Wingdings" pitchFamily="2" charset="2"/>
              <a:buChar char="q"/>
            </a:pPr>
            <a:r>
              <a:rPr lang="fr-FR" smtClean="0">
                <a:solidFill>
                  <a:srgbClr val="00B050"/>
                </a:solidFill>
                <a:latin typeface="Calibri" pitchFamily="34" charset="0"/>
                <a:ea typeface="Calibri" pitchFamily="34" charset="0"/>
                <a:cs typeface="Calibri" pitchFamily="34" charset="0"/>
              </a:rPr>
              <a:t>Grain boundary diffusion</a:t>
            </a:r>
          </a:p>
          <a:p>
            <a:pPr>
              <a:buFont typeface="Wingdings" pitchFamily="2" charset="2"/>
              <a:buChar char="q"/>
            </a:pPr>
            <a:r>
              <a:rPr lang="en-US" smtClean="0">
                <a:latin typeface="Calibri" pitchFamily="34" charset="0"/>
                <a:ea typeface="Calibri" pitchFamily="34" charset="0"/>
                <a:cs typeface="Calibri" pitchFamily="34" charset="0"/>
              </a:rPr>
              <a:t>Evaporation and condensation</a:t>
            </a:r>
          </a:p>
          <a:p>
            <a:pPr>
              <a:buFont typeface="Wingdings" pitchFamily="2" charset="2"/>
              <a:buChar char="q"/>
            </a:pPr>
            <a:endParaRPr lang="en-US" smtClean="0">
              <a:latin typeface="Calibri" pitchFamily="34" charset="0"/>
              <a:ea typeface="Calibri" pitchFamily="34" charset="0"/>
              <a:cs typeface="Calibri" pitchFamily="34" charset="0"/>
            </a:endParaRPr>
          </a:p>
          <a:p>
            <a:pPr>
              <a:buFont typeface="Wingdings" pitchFamily="2" charset="2"/>
              <a:buNone/>
            </a:pPr>
            <a:endParaRPr lang="en-US" smtClean="0"/>
          </a:p>
        </p:txBody>
      </p:sp>
      <p:sp>
        <p:nvSpPr>
          <p:cNvPr id="286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8676" name="Object 1"/>
          <p:cNvGraphicFramePr>
            <a:graphicFrameLocks noChangeAspect="1"/>
          </p:cNvGraphicFramePr>
          <p:nvPr/>
        </p:nvGraphicFramePr>
        <p:xfrm>
          <a:off x="914400" y="4191000"/>
          <a:ext cx="7315200" cy="2209800"/>
        </p:xfrm>
        <a:graphic>
          <a:graphicData uri="http://schemas.openxmlformats.org/presentationml/2006/ole">
            <p:oleObj spid="_x0000_s109570" name="Bitmap Image" r:id="rId3" imgW="5657143" imgH="1514686" progId="PBrush">
              <p:embed/>
            </p:oleObj>
          </a:graphicData>
        </a:graphic>
      </p:graphicFrame>
      <p:sp>
        <p:nvSpPr>
          <p:cNvPr id="7" name="Title 1"/>
          <p:cNvSpPr>
            <a:spLocks noGrp="1"/>
          </p:cNvSpPr>
          <p:nvPr>
            <p:ph type="title"/>
          </p:nvPr>
        </p:nvSpPr>
        <p:spPr>
          <a:xfrm>
            <a:off x="381000" y="0"/>
            <a:ext cx="8153400" cy="838200"/>
          </a:xfrm>
          <a:gradFill>
            <a:gsLst>
              <a:gs pos="0">
                <a:srgbClr val="D6B19C"/>
              </a:gs>
              <a:gs pos="30000">
                <a:srgbClr val="D49E6C"/>
              </a:gs>
              <a:gs pos="70000">
                <a:srgbClr val="A65528"/>
              </a:gs>
              <a:gs pos="100000">
                <a:srgbClr val="663012"/>
              </a:gs>
            </a:gsLst>
            <a:lin ang="5400000" scaled="0"/>
          </a:gradFill>
        </p:spPr>
        <p:txBody>
          <a:bodyPr/>
          <a:lstStyle/>
          <a:p>
            <a:pPr algn="ctr" fontAlgn="auto">
              <a:spcAft>
                <a:spcPts val="0"/>
              </a:spcAft>
              <a:defRPr/>
            </a:pPr>
            <a:r>
              <a:rPr lang="en-US" sz="3600" b="1" dirty="0" smtClean="0">
                <a:solidFill>
                  <a:srgbClr val="FFFF00"/>
                </a:solidFill>
                <a:latin typeface="Calibri" pitchFamily="34" charset="0"/>
                <a:cs typeface="Calibri" pitchFamily="34" charset="0"/>
              </a:rPr>
              <a:t>Sintering</a:t>
            </a:r>
            <a:endParaRPr lang="en-US" sz="3600" b="1" dirty="0">
              <a:solidFill>
                <a:srgbClr val="FFFF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sintering</a:t>
            </a:r>
            <a:endParaRPr lang="en-IN" dirty="0"/>
          </a:p>
        </p:txBody>
      </p:sp>
      <p:sp>
        <p:nvSpPr>
          <p:cNvPr id="5" name="Content Placeholder 4"/>
          <p:cNvSpPr>
            <a:spLocks noGrp="1"/>
          </p:cNvSpPr>
          <p:nvPr>
            <p:ph idx="1"/>
          </p:nvPr>
        </p:nvSpPr>
        <p:spPr>
          <a:xfrm>
            <a:off x="285720" y="1285860"/>
            <a:ext cx="8229600" cy="4525963"/>
          </a:xfrm>
        </p:spPr>
        <p:txBody>
          <a:bodyPr>
            <a:noAutofit/>
          </a:bodyPr>
          <a:lstStyle/>
          <a:p>
            <a:pPr>
              <a:buNone/>
            </a:pPr>
            <a:r>
              <a:rPr lang="en-US" sz="2400" dirty="0" smtClean="0">
                <a:solidFill>
                  <a:srgbClr val="0070C0"/>
                </a:solidFill>
              </a:rPr>
              <a:t>uniformly because  of variation in the density of compact and hence this leads to the distortion of component.</a:t>
            </a:r>
          </a:p>
          <a:p>
            <a:pPr>
              <a:buNone/>
            </a:pPr>
            <a:r>
              <a:rPr lang="en-US" sz="2400" dirty="0" smtClean="0">
                <a:solidFill>
                  <a:srgbClr val="0070C0"/>
                </a:solidFill>
              </a:rPr>
              <a:t>c) </a:t>
            </a:r>
            <a:r>
              <a:rPr lang="en-US" sz="2400" dirty="0" smtClean="0">
                <a:solidFill>
                  <a:srgbClr val="FF0000"/>
                </a:solidFill>
              </a:rPr>
              <a:t>Recrystallization and grain growth:  </a:t>
            </a:r>
            <a:r>
              <a:rPr lang="en-US" sz="2400" dirty="0" smtClean="0">
                <a:solidFill>
                  <a:srgbClr val="0070C0"/>
                </a:solidFill>
              </a:rPr>
              <a:t>This occurs between the particle at the contact area, leading to a structure similar to original one.</a:t>
            </a:r>
          </a:p>
        </p:txBody>
      </p:sp>
      <p:pic>
        <p:nvPicPr>
          <p:cNvPr id="1026" name="Picture 2"/>
          <p:cNvPicPr>
            <a:picLocks noChangeAspect="1" noChangeArrowheads="1"/>
          </p:cNvPicPr>
          <p:nvPr/>
        </p:nvPicPr>
        <p:blipFill>
          <a:blip r:embed="rId2" cstate="print">
            <a:lum bright="10000" contrast="20000"/>
          </a:blip>
          <a:srcRect t="10526" b="15790"/>
          <a:stretch>
            <a:fillRect/>
          </a:stretch>
        </p:blipFill>
        <p:spPr bwMode="auto">
          <a:xfrm>
            <a:off x="1785950" y="3357562"/>
            <a:ext cx="5429256" cy="300039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Sintering</a:t>
            </a:r>
            <a:endParaRPr lang="en-US" dirty="0"/>
          </a:p>
        </p:txBody>
      </p:sp>
      <p:sp>
        <p:nvSpPr>
          <p:cNvPr id="3" name="Content Placeholder 2"/>
          <p:cNvSpPr>
            <a:spLocks noGrp="1"/>
          </p:cNvSpPr>
          <p:nvPr>
            <p:ph idx="1"/>
          </p:nvPr>
        </p:nvSpPr>
        <p:spPr/>
        <p:txBody>
          <a:bodyPr/>
          <a:lstStyle/>
          <a:p>
            <a:pPr>
              <a:lnSpc>
                <a:spcPct val="90000"/>
              </a:lnSpc>
            </a:pPr>
            <a:r>
              <a:rPr lang="en-US" dirty="0"/>
              <a:t>Parts are heated to ~80% of melting temperature</a:t>
            </a:r>
          </a:p>
          <a:p>
            <a:pPr>
              <a:lnSpc>
                <a:spcPct val="90000"/>
              </a:lnSpc>
            </a:pPr>
            <a:r>
              <a:rPr lang="en-US" dirty="0"/>
              <a:t>Transforms compacted mechanical bonds to much stronger metal bonds</a:t>
            </a:r>
          </a:p>
          <a:p>
            <a:pPr>
              <a:lnSpc>
                <a:spcPct val="90000"/>
              </a:lnSpc>
            </a:pPr>
            <a:r>
              <a:rPr lang="en-US" dirty="0"/>
              <a:t>Many parts are done at this stage.  Some will require additional processing</a:t>
            </a:r>
          </a:p>
          <a:p>
            <a:endParaRPr lang="en-US" dirty="0"/>
          </a:p>
        </p:txBody>
      </p:sp>
      <p:pic>
        <p:nvPicPr>
          <p:cNvPr id="4" name="Picture 6"/>
          <p:cNvPicPr>
            <a:picLocks noChangeAspect="1" noChangeArrowheads="1"/>
          </p:cNvPicPr>
          <p:nvPr/>
        </p:nvPicPr>
        <p:blipFill>
          <a:blip r:embed="rId2">
            <a:lum bright="18000" contrast="66000"/>
            <a:extLst>
              <a:ext uri="{28A0092B-C50C-407E-A947-70E740481C1C}">
                <a14:useLocalDpi xmlns:a14="http://schemas.microsoft.com/office/drawing/2010/main" xmlns="" val="0"/>
              </a:ext>
            </a:extLst>
          </a:blip>
          <a:srcRect/>
          <a:stretch>
            <a:fillRect/>
          </a:stretch>
        </p:blipFill>
        <p:spPr>
          <a:xfrm>
            <a:off x="1828800" y="4572000"/>
            <a:ext cx="6019800" cy="1981200"/>
          </a:xfrm>
          <a:prstGeom prst="rect">
            <a:avLst/>
          </a:prstGeom>
        </p:spPr>
      </p:pic>
    </p:spTree>
    <p:extLst>
      <p:ext uri="{BB962C8B-B14F-4D97-AF65-F5344CB8AC3E}">
        <p14:creationId xmlns:p14="http://schemas.microsoft.com/office/powerpoint/2010/main" xmlns="" val="279716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a:t>
            </a:r>
            <a:endParaRPr lang="en-IN" dirty="0"/>
          </a:p>
        </p:txBody>
      </p:sp>
      <p:sp>
        <p:nvSpPr>
          <p:cNvPr id="3" name="Content Placeholder 2"/>
          <p:cNvSpPr>
            <a:spLocks noGrp="1"/>
          </p:cNvSpPr>
          <p:nvPr>
            <p:ph idx="1"/>
          </p:nvPr>
        </p:nvSpPr>
        <p:spPr/>
        <p:txBody>
          <a:bodyPr/>
          <a:lstStyle/>
          <a:p>
            <a:r>
              <a:rPr lang="en-US" dirty="0" smtClean="0">
                <a:solidFill>
                  <a:srgbClr val="FF0000"/>
                </a:solidFill>
              </a:rPr>
              <a:t>Powder metallurgy is a branch of metallurgy which deals with the production of metal and nonmetal powders and subsequently manufacture of components by using these powders.</a:t>
            </a:r>
          </a:p>
          <a:p>
            <a:r>
              <a:rPr lang="en-US" dirty="0" smtClean="0">
                <a:solidFill>
                  <a:srgbClr val="FF0000"/>
                </a:solidFill>
              </a:rPr>
              <a:t>It is process in which powdered materials are BLENDED,PRESSED into desired shape and then HEATED to bond surface.</a:t>
            </a:r>
            <a:endParaRPr lang="en-IN"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24000" contrast="54000"/>
            <a:extLst>
              <a:ext uri="{28A0092B-C50C-407E-A947-70E740481C1C}">
                <a14:useLocalDpi xmlns:a14="http://schemas.microsoft.com/office/drawing/2010/main" xmlns="" val="0"/>
              </a:ext>
            </a:extLst>
          </a:blip>
          <a:srcRect/>
          <a:stretch>
            <a:fillRect/>
          </a:stretch>
        </p:blipFill>
        <p:spPr>
          <a:xfrm>
            <a:off x="76200" y="381000"/>
            <a:ext cx="4343400" cy="6324600"/>
          </a:xfrm>
          <a:prstGeom prst="rect">
            <a:avLst/>
          </a:prstGeom>
        </p:spPr>
      </p:pic>
      <p:pic>
        <p:nvPicPr>
          <p:cNvPr id="3" name="Picture 7"/>
          <p:cNvPicPr>
            <a:picLocks noChangeAspect="1" noChangeArrowheads="1"/>
          </p:cNvPicPr>
          <p:nvPr/>
        </p:nvPicPr>
        <p:blipFill>
          <a:blip r:embed="rId3">
            <a:lum bright="12000" contrast="66000"/>
            <a:extLst>
              <a:ext uri="{28A0092B-C50C-407E-A947-70E740481C1C}">
                <a14:useLocalDpi xmlns:a14="http://schemas.microsoft.com/office/drawing/2010/main" xmlns="" val="0"/>
              </a:ext>
            </a:extLst>
          </a:blip>
          <a:srcRect/>
          <a:stretch>
            <a:fillRect/>
          </a:stretch>
        </p:blipFill>
        <p:spPr bwMode="auto">
          <a:xfrm>
            <a:off x="4724400" y="381000"/>
            <a:ext cx="43434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8546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sintering</a:t>
            </a:r>
            <a:endParaRPr lang="en-IN" dirty="0"/>
          </a:p>
        </p:txBody>
      </p:sp>
      <p:sp>
        <p:nvSpPr>
          <p:cNvPr id="5" name="Content Placeholder 4"/>
          <p:cNvSpPr>
            <a:spLocks noGrp="1"/>
          </p:cNvSpPr>
          <p:nvPr>
            <p:ph idx="1"/>
          </p:nvPr>
        </p:nvSpPr>
        <p:spPr>
          <a:xfrm>
            <a:off x="285720" y="1285860"/>
            <a:ext cx="8229600" cy="4525963"/>
          </a:xfrm>
        </p:spPr>
        <p:txBody>
          <a:bodyPr>
            <a:noAutofit/>
          </a:bodyPr>
          <a:lstStyle/>
          <a:p>
            <a:pPr>
              <a:buNone/>
            </a:pPr>
            <a:r>
              <a:rPr lang="en-US" sz="2400" dirty="0" smtClean="0">
                <a:solidFill>
                  <a:srgbClr val="0070C0"/>
                </a:solidFill>
              </a:rPr>
              <a:t>Depending upon temperature of sintering, sintering process is classified as </a:t>
            </a:r>
            <a:r>
              <a:rPr lang="en-US" sz="2400" dirty="0" smtClean="0">
                <a:solidFill>
                  <a:srgbClr val="FF0000"/>
                </a:solidFill>
              </a:rPr>
              <a:t>solid phase sintering</a:t>
            </a:r>
            <a:r>
              <a:rPr lang="en-US" sz="2400" dirty="0" smtClean="0">
                <a:solidFill>
                  <a:srgbClr val="0070C0"/>
                </a:solidFill>
              </a:rPr>
              <a:t> or </a:t>
            </a:r>
            <a:r>
              <a:rPr lang="en-US" sz="2400" dirty="0" smtClean="0">
                <a:solidFill>
                  <a:srgbClr val="FF0000"/>
                </a:solidFill>
              </a:rPr>
              <a:t>liquid phase sintering</a:t>
            </a:r>
            <a:r>
              <a:rPr lang="en-US" sz="2400" dirty="0" smtClean="0">
                <a:solidFill>
                  <a:srgbClr val="0070C0"/>
                </a:solidFill>
              </a:rPr>
              <a:t>.</a:t>
            </a:r>
          </a:p>
          <a:p>
            <a:pPr>
              <a:buNone/>
            </a:pPr>
            <a:r>
              <a:rPr lang="en-US" sz="2400" dirty="0" smtClean="0">
                <a:solidFill>
                  <a:srgbClr val="00B050"/>
                </a:solidFill>
              </a:rPr>
              <a:t>The most common method is solid phase sintering in which the green compacts are heated usually above the recrystallization temperature of low melting metal.</a:t>
            </a:r>
          </a:p>
          <a:p>
            <a:pPr>
              <a:buNone/>
            </a:pPr>
            <a:r>
              <a:rPr lang="en-US" sz="2400" dirty="0" smtClean="0">
                <a:solidFill>
                  <a:srgbClr val="7030A0"/>
                </a:solidFill>
              </a:rPr>
              <a:t>The liquid phase sintering is carried out above the melting point of one of the  alloy constituents or above the melting point of an alloy formed during sintering.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5)sizing(coining) or impregnation:</a:t>
            </a:r>
            <a:endParaRPr lang="en-IN" dirty="0"/>
          </a:p>
        </p:txBody>
      </p:sp>
      <p:sp>
        <p:nvSpPr>
          <p:cNvPr id="5" name="Content Placeholder 4"/>
          <p:cNvSpPr>
            <a:spLocks noGrp="1"/>
          </p:cNvSpPr>
          <p:nvPr>
            <p:ph idx="1"/>
          </p:nvPr>
        </p:nvSpPr>
        <p:spPr>
          <a:xfrm>
            <a:off x="285720" y="1285860"/>
            <a:ext cx="8229600" cy="4525963"/>
          </a:xfrm>
        </p:spPr>
        <p:txBody>
          <a:bodyPr>
            <a:noAutofit/>
          </a:bodyPr>
          <a:lstStyle/>
          <a:p>
            <a:pPr>
              <a:buNone/>
            </a:pPr>
            <a:r>
              <a:rPr lang="en-US" sz="2400" dirty="0" smtClean="0">
                <a:solidFill>
                  <a:srgbClr val="7030A0"/>
                </a:solidFill>
              </a:rPr>
              <a:t>The sintered compact may have slightly different size from the desired one due to distortion occurring during the sintering process.</a:t>
            </a:r>
          </a:p>
          <a:p>
            <a:pPr>
              <a:buNone/>
            </a:pPr>
            <a:r>
              <a:rPr lang="en-US" sz="2400" dirty="0" smtClean="0">
                <a:solidFill>
                  <a:srgbClr val="7030A0"/>
                </a:solidFill>
              </a:rPr>
              <a:t>The size restriction is done by placing the component in a master die and applying pressure. This is called sizing</a:t>
            </a:r>
          </a:p>
          <a:p>
            <a:pPr>
              <a:buNone/>
            </a:pPr>
            <a:endParaRPr lang="en-US" sz="2400" dirty="0" smtClean="0">
              <a:solidFill>
                <a:srgbClr val="7030A0"/>
              </a:solidFill>
            </a:endParaRPr>
          </a:p>
        </p:txBody>
      </p:sp>
      <p:graphicFrame>
        <p:nvGraphicFramePr>
          <p:cNvPr id="93185" name="Object 1"/>
          <p:cNvGraphicFramePr>
            <a:graphicFrameLocks noChangeAspect="1"/>
          </p:cNvGraphicFramePr>
          <p:nvPr/>
        </p:nvGraphicFramePr>
        <p:xfrm>
          <a:off x="838200" y="3352800"/>
          <a:ext cx="7315200" cy="3048000"/>
        </p:xfrm>
        <a:graphic>
          <a:graphicData uri="http://schemas.openxmlformats.org/presentationml/2006/ole">
            <p:oleObj spid="_x0000_s93185" name="Bitmap Image" r:id="rId3" imgW="6287378" imgH="3990476" progId="PBrush">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sizing(coining) or impregnation:</a:t>
            </a:r>
            <a:endParaRPr lang="en-IN" dirty="0"/>
          </a:p>
        </p:txBody>
      </p:sp>
      <p:sp>
        <p:nvSpPr>
          <p:cNvPr id="5" name="Content Placeholder 4"/>
          <p:cNvSpPr>
            <a:spLocks noGrp="1"/>
          </p:cNvSpPr>
          <p:nvPr>
            <p:ph idx="1"/>
          </p:nvPr>
        </p:nvSpPr>
        <p:spPr>
          <a:xfrm>
            <a:off x="285720" y="1285860"/>
            <a:ext cx="8229600" cy="4525963"/>
          </a:xfrm>
        </p:spPr>
        <p:txBody>
          <a:bodyPr>
            <a:noAutofit/>
          </a:bodyPr>
          <a:lstStyle/>
          <a:p>
            <a:pPr>
              <a:buNone/>
            </a:pPr>
            <a:r>
              <a:rPr lang="en-US" sz="2400" dirty="0" smtClean="0">
                <a:solidFill>
                  <a:srgbClr val="7030A0"/>
                </a:solidFill>
              </a:rPr>
              <a:t>Due to this the interconnected porosity is likely to closed and fillings of these pores with oil or some other metal (i.e. impregnation)will not possible.</a:t>
            </a:r>
          </a:p>
          <a:p>
            <a:pPr>
              <a:buNone/>
            </a:pPr>
            <a:r>
              <a:rPr lang="en-US" sz="2400" dirty="0" smtClean="0">
                <a:solidFill>
                  <a:srgbClr val="7030A0"/>
                </a:solidFill>
              </a:rPr>
              <a:t>Therefore, if the component is to be impregnated, sizing should be avoided.</a:t>
            </a:r>
          </a:p>
          <a:p>
            <a:pPr>
              <a:buNone/>
            </a:pPr>
            <a:endParaRPr lang="en-US" sz="2400" dirty="0" smtClean="0">
              <a:solidFill>
                <a:srgbClr val="7030A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Testing and inspection</a:t>
            </a:r>
            <a:endParaRPr lang="en-IN" dirty="0"/>
          </a:p>
        </p:txBody>
      </p:sp>
      <p:sp>
        <p:nvSpPr>
          <p:cNvPr id="5" name="Content Placeholder 4"/>
          <p:cNvSpPr>
            <a:spLocks noGrp="1"/>
          </p:cNvSpPr>
          <p:nvPr>
            <p:ph idx="1"/>
          </p:nvPr>
        </p:nvSpPr>
        <p:spPr>
          <a:xfrm>
            <a:off x="285720" y="1285860"/>
            <a:ext cx="8229600" cy="4525963"/>
          </a:xfrm>
        </p:spPr>
        <p:txBody>
          <a:bodyPr>
            <a:noAutofit/>
          </a:bodyPr>
          <a:lstStyle/>
          <a:p>
            <a:pPr>
              <a:buNone/>
            </a:pPr>
            <a:r>
              <a:rPr lang="en-US" sz="2400" dirty="0" smtClean="0">
                <a:solidFill>
                  <a:srgbClr val="7030A0"/>
                </a:solidFill>
              </a:rPr>
              <a:t>The component should be tested for various properties before it is put to the service.</a:t>
            </a:r>
          </a:p>
          <a:p>
            <a:pPr>
              <a:buNone/>
            </a:pPr>
            <a:r>
              <a:rPr lang="en-US" sz="2400" dirty="0" smtClean="0">
                <a:solidFill>
                  <a:srgbClr val="7030A0"/>
                </a:solidFill>
              </a:rPr>
              <a:t>The various test which are conducted are compressive  strength, tensile strength, porosity, density, hardness, composition, microstructure, etc.</a:t>
            </a:r>
          </a:p>
          <a:p>
            <a:pPr>
              <a:buNone/>
            </a:pPr>
            <a:r>
              <a:rPr lang="en-US" sz="2400" dirty="0" smtClean="0">
                <a:solidFill>
                  <a:srgbClr val="7030A0"/>
                </a:solidFill>
              </a:rPr>
              <a:t>It is also inspected for size, shape and amount of defects. once component satisfies the properties, it is ready for use.</a:t>
            </a:r>
          </a:p>
          <a:p>
            <a:pPr>
              <a:buNone/>
            </a:pPr>
            <a:r>
              <a:rPr lang="en-US" sz="2400" dirty="0" smtClean="0">
                <a:solidFill>
                  <a:srgbClr val="7030A0"/>
                </a:solidFill>
              </a:rPr>
              <a:t>Final properties of a sintered component depend upon:</a:t>
            </a:r>
          </a:p>
          <a:p>
            <a:pPr marL="457200" indent="-457200">
              <a:buAutoNum type="arabicParenR"/>
            </a:pPr>
            <a:r>
              <a:rPr lang="en-US" sz="2400" dirty="0" smtClean="0">
                <a:solidFill>
                  <a:srgbClr val="7030A0"/>
                </a:solidFill>
              </a:rPr>
              <a:t>Size , shape, distribution, porosity, density, chemical composition, surface characteristics, etc of particles.</a:t>
            </a:r>
          </a:p>
          <a:p>
            <a:pPr marL="457200" indent="-457200">
              <a:buAutoNum type="arabicParenR"/>
            </a:pPr>
            <a:r>
              <a:rPr lang="en-US" sz="2400" dirty="0" smtClean="0">
                <a:solidFill>
                  <a:srgbClr val="7030A0"/>
                </a:solidFill>
              </a:rPr>
              <a:t>Compacting pressure, type and amount of lubricant used,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6)Testing and inspection</a:t>
            </a:r>
            <a:endParaRPr lang="en-IN" dirty="0"/>
          </a:p>
        </p:txBody>
      </p:sp>
      <p:sp>
        <p:nvSpPr>
          <p:cNvPr id="5" name="Content Placeholder 4"/>
          <p:cNvSpPr>
            <a:spLocks noGrp="1"/>
          </p:cNvSpPr>
          <p:nvPr>
            <p:ph idx="1"/>
          </p:nvPr>
        </p:nvSpPr>
        <p:spPr>
          <a:xfrm>
            <a:off x="285720" y="1285860"/>
            <a:ext cx="8229600" cy="4525963"/>
          </a:xfrm>
        </p:spPr>
        <p:txBody>
          <a:bodyPr>
            <a:noAutofit/>
          </a:bodyPr>
          <a:lstStyle/>
          <a:p>
            <a:pPr marL="457200" indent="-457200">
              <a:buNone/>
            </a:pPr>
            <a:r>
              <a:rPr lang="en-US" sz="2400" dirty="0" smtClean="0">
                <a:solidFill>
                  <a:srgbClr val="7030A0"/>
                </a:solidFill>
              </a:rPr>
              <a:t>etc.</a:t>
            </a:r>
          </a:p>
          <a:p>
            <a:pPr marL="457200" indent="-457200">
              <a:buNone/>
            </a:pPr>
            <a:r>
              <a:rPr lang="en-US" sz="2400" dirty="0" smtClean="0">
                <a:solidFill>
                  <a:srgbClr val="7030A0"/>
                </a:solidFill>
              </a:rPr>
              <a:t>3) Sintering temp.and time, type of sintering etc.</a:t>
            </a:r>
          </a:p>
          <a:p>
            <a:pPr marL="457200" indent="-457200">
              <a:buNone/>
            </a:pPr>
            <a:r>
              <a:rPr lang="en-US" sz="2400" dirty="0" smtClean="0">
                <a:solidFill>
                  <a:srgbClr val="7030A0"/>
                </a:solidFill>
              </a:rPr>
              <a:t>4) Type of atmosphere.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 of powder metallurgy</a:t>
            </a:r>
            <a:endParaRPr lang="en-IN" dirty="0"/>
          </a:p>
        </p:txBody>
      </p:sp>
      <p:sp>
        <p:nvSpPr>
          <p:cNvPr id="5" name="Content Placeholder 4"/>
          <p:cNvSpPr>
            <a:spLocks noGrp="1"/>
          </p:cNvSpPr>
          <p:nvPr>
            <p:ph idx="1"/>
          </p:nvPr>
        </p:nvSpPr>
        <p:spPr>
          <a:xfrm>
            <a:off x="285720" y="1285860"/>
            <a:ext cx="8229600" cy="4525963"/>
          </a:xfrm>
        </p:spPr>
        <p:txBody>
          <a:bodyPr>
            <a:noAutofit/>
          </a:bodyPr>
          <a:lstStyle/>
          <a:p>
            <a:pPr marL="457200" indent="-457200">
              <a:buNone/>
            </a:pPr>
            <a:r>
              <a:rPr lang="en-US" sz="2400" dirty="0" smtClean="0">
                <a:solidFill>
                  <a:srgbClr val="7030A0"/>
                </a:solidFill>
              </a:rPr>
              <a:t>1)Metal plus metal components can be manufactured by P/M.</a:t>
            </a:r>
          </a:p>
          <a:p>
            <a:pPr marL="457200" indent="-457200">
              <a:buNone/>
            </a:pPr>
            <a:r>
              <a:rPr lang="en-US" sz="2400" dirty="0" smtClean="0">
                <a:solidFill>
                  <a:srgbClr val="00B050"/>
                </a:solidFill>
              </a:rPr>
              <a:t>2)Metal plus non metal component can be manufactured by P/M.</a:t>
            </a:r>
          </a:p>
          <a:p>
            <a:pPr marL="457200" indent="-457200">
              <a:buNone/>
            </a:pPr>
            <a:r>
              <a:rPr lang="en-US" sz="2400" dirty="0" smtClean="0">
                <a:solidFill>
                  <a:srgbClr val="7030A0"/>
                </a:solidFill>
              </a:rPr>
              <a:t>3)Controlled porosity can be obtained bin the component.</a:t>
            </a:r>
          </a:p>
          <a:p>
            <a:pPr marL="457200" indent="-457200">
              <a:buNone/>
            </a:pPr>
            <a:r>
              <a:rPr lang="en-US" sz="2400" dirty="0" smtClean="0">
                <a:solidFill>
                  <a:srgbClr val="0070C0"/>
                </a:solidFill>
              </a:rPr>
              <a:t>4)It is possible to produce components with properties similar to the parent metals.</a:t>
            </a:r>
          </a:p>
          <a:p>
            <a:pPr marL="457200" indent="-457200">
              <a:buNone/>
            </a:pPr>
            <a:r>
              <a:rPr lang="en-US" sz="2400" dirty="0" smtClean="0">
                <a:solidFill>
                  <a:srgbClr val="7030A0"/>
                </a:solidFill>
              </a:rPr>
              <a:t>W or Mo   (high hardness) + Cu or Ag (good electrical conductivity)</a:t>
            </a:r>
            <a:r>
              <a:rPr lang="en-US" sz="2400" dirty="0" smtClean="0">
                <a:solidFill>
                  <a:srgbClr val="7030A0"/>
                </a:solidFill>
                <a:sym typeface="Wingdings" pitchFamily="2" charset="2"/>
              </a:rPr>
              <a:t> product(high hardness, good electrical conductivity)</a:t>
            </a:r>
          </a:p>
          <a:p>
            <a:pPr marL="457200" indent="-457200">
              <a:buNone/>
            </a:pPr>
            <a:r>
              <a:rPr lang="en-US" sz="2400" dirty="0" smtClean="0">
                <a:solidFill>
                  <a:srgbClr val="00B050"/>
                </a:solidFill>
                <a:sym typeface="Wingdings" pitchFamily="2" charset="2"/>
              </a:rPr>
              <a:t>5)Manufacture of cemented carbide cutting tools is only possible by P/M.</a:t>
            </a:r>
          </a:p>
          <a:p>
            <a:pPr marL="457200" indent="-457200">
              <a:buNone/>
            </a:pPr>
            <a:endParaRPr lang="en-US" sz="2400" dirty="0" smtClean="0">
              <a:solidFill>
                <a:srgbClr val="7030A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 of powder metallurgy</a:t>
            </a:r>
            <a:endParaRPr lang="en-IN" dirty="0"/>
          </a:p>
        </p:txBody>
      </p:sp>
      <p:sp>
        <p:nvSpPr>
          <p:cNvPr id="5" name="Content Placeholder 4"/>
          <p:cNvSpPr>
            <a:spLocks noGrp="1"/>
          </p:cNvSpPr>
          <p:nvPr>
            <p:ph idx="1"/>
          </p:nvPr>
        </p:nvSpPr>
        <p:spPr>
          <a:xfrm>
            <a:off x="285720" y="1285860"/>
            <a:ext cx="8229600" cy="4929222"/>
          </a:xfrm>
        </p:spPr>
        <p:txBody>
          <a:bodyPr>
            <a:noAutofit/>
          </a:bodyPr>
          <a:lstStyle/>
          <a:p>
            <a:pPr marL="457200" indent="-457200">
              <a:buNone/>
            </a:pPr>
            <a:r>
              <a:rPr lang="en-US" sz="2400" dirty="0" smtClean="0">
                <a:solidFill>
                  <a:srgbClr val="00B050"/>
                </a:solidFill>
              </a:rPr>
              <a:t>6)P/M parts may be welded, brazed, machined, heat treated, plated or impregnated with lubricants or other materials.</a:t>
            </a:r>
          </a:p>
          <a:p>
            <a:pPr marL="457200" indent="-457200">
              <a:buNone/>
            </a:pPr>
            <a:r>
              <a:rPr lang="en-US" sz="2400" dirty="0" smtClean="0">
                <a:solidFill>
                  <a:srgbClr val="7030A0"/>
                </a:solidFill>
              </a:rPr>
              <a:t>7)Some of the metal powders find application in other field such as painting, welding, explosives, plastics and R.c.c.</a:t>
            </a:r>
          </a:p>
          <a:p>
            <a:pPr marL="457200" indent="-457200">
              <a:buNone/>
            </a:pPr>
            <a:r>
              <a:rPr lang="en-US" sz="2400" dirty="0" smtClean="0">
                <a:solidFill>
                  <a:srgbClr val="00B050"/>
                </a:solidFill>
              </a:rPr>
              <a:t>8)Close control over the dimension of the finished part can be easily obtained.</a:t>
            </a:r>
          </a:p>
          <a:p>
            <a:pPr marL="457200" indent="-457200">
              <a:buNone/>
            </a:pPr>
            <a:r>
              <a:rPr lang="en-US" sz="2400" dirty="0" smtClean="0">
                <a:solidFill>
                  <a:srgbClr val="7030A0"/>
                </a:solidFill>
              </a:rPr>
              <a:t>9)No machining or minimum machining is required and hence the scrap is minimum.</a:t>
            </a:r>
          </a:p>
          <a:p>
            <a:pPr marL="457200" indent="-457200">
              <a:buNone/>
            </a:pPr>
            <a:r>
              <a:rPr lang="en-US" sz="2400" dirty="0" smtClean="0">
                <a:solidFill>
                  <a:srgbClr val="00B050"/>
                </a:solidFill>
              </a:rPr>
              <a:t>10)Fast production of simple shaped component is possible due to lesser number of steps involved.</a:t>
            </a:r>
          </a:p>
          <a:p>
            <a:pPr marL="457200" indent="-457200">
              <a:buNone/>
            </a:pPr>
            <a:r>
              <a:rPr lang="en-US" sz="2400" dirty="0" smtClean="0">
                <a:solidFill>
                  <a:srgbClr val="7030A0"/>
                </a:solidFill>
              </a:rPr>
              <a:t>11)Highly skilled or qualified personnel is not required for plant operation and maintainace. </a:t>
            </a:r>
          </a:p>
          <a:p>
            <a:pPr marL="457200" indent="-457200">
              <a:buNone/>
            </a:pPr>
            <a:endParaRPr lang="en-US" sz="2400" dirty="0" smtClean="0">
              <a:solidFill>
                <a:srgbClr val="7030A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 of powder metallurgy</a:t>
            </a:r>
            <a:endParaRPr lang="en-IN" dirty="0"/>
          </a:p>
        </p:txBody>
      </p:sp>
      <p:sp>
        <p:nvSpPr>
          <p:cNvPr id="5" name="Content Placeholder 4"/>
          <p:cNvSpPr>
            <a:spLocks noGrp="1"/>
          </p:cNvSpPr>
          <p:nvPr>
            <p:ph idx="1"/>
          </p:nvPr>
        </p:nvSpPr>
        <p:spPr>
          <a:xfrm>
            <a:off x="285720" y="1285860"/>
            <a:ext cx="8229600" cy="4929222"/>
          </a:xfrm>
        </p:spPr>
        <p:txBody>
          <a:bodyPr>
            <a:noAutofit/>
          </a:bodyPr>
          <a:lstStyle/>
          <a:p>
            <a:pPr marL="457200" indent="-457200">
              <a:buNone/>
            </a:pPr>
            <a:r>
              <a:rPr lang="en-US" sz="2400" dirty="0" smtClean="0">
                <a:solidFill>
                  <a:srgbClr val="7030A0"/>
                </a:solidFill>
              </a:rPr>
              <a:t>1)Most of the powder used in P/M are fine and fine powders of some of the metals like Mg,Al,Zr,Ti etc. are likely to explode and cause fire hazards when they come in contact with air and hence, they should be preserved carefully.</a:t>
            </a:r>
          </a:p>
          <a:p>
            <a:pPr marL="457200" indent="-457200">
              <a:buNone/>
            </a:pPr>
            <a:r>
              <a:rPr lang="en-US" sz="2400" dirty="0" smtClean="0">
                <a:solidFill>
                  <a:srgbClr val="7030A0"/>
                </a:solidFill>
              </a:rPr>
              <a:t>2)It is not suitable to manufacture small number of component because of high initial investment on tooling and equipment.</a:t>
            </a:r>
          </a:p>
          <a:p>
            <a:pPr marL="457200" indent="-457200">
              <a:buNone/>
            </a:pPr>
            <a:r>
              <a:rPr lang="en-US" sz="2400" dirty="0" smtClean="0">
                <a:solidFill>
                  <a:srgbClr val="7030A0"/>
                </a:solidFill>
              </a:rPr>
              <a:t>3)Large sized component can not be manufacture because of the limited capacity of presses available for compaction.</a:t>
            </a:r>
          </a:p>
          <a:p>
            <a:pPr marL="457200" indent="-457200">
              <a:buNone/>
            </a:pPr>
            <a:r>
              <a:rPr lang="en-US" sz="2400" dirty="0" smtClean="0">
                <a:solidFill>
                  <a:srgbClr val="7030A0"/>
                </a:solidFill>
              </a:rPr>
              <a:t>4)Complex shaped part can not be manufactured with ease by </a:t>
            </a:r>
          </a:p>
          <a:p>
            <a:pPr marL="457200" indent="-457200">
              <a:buNone/>
            </a:pPr>
            <a:r>
              <a:rPr lang="en-US" sz="2400" dirty="0" smtClean="0">
                <a:solidFill>
                  <a:srgbClr val="7030A0"/>
                </a:solidFill>
              </a:rPr>
              <a:t>P/M.</a:t>
            </a:r>
          </a:p>
          <a:p>
            <a:pPr marL="457200" indent="-457200">
              <a:buNone/>
            </a:pPr>
            <a:r>
              <a:rPr lang="en-US" sz="2400" dirty="0" smtClean="0">
                <a:solidFill>
                  <a:srgbClr val="7030A0"/>
                </a:solidFill>
              </a:rPr>
              <a:t>5)P/M part have poor corrosion resistance because they are porous.</a:t>
            </a:r>
          </a:p>
          <a:p>
            <a:pPr marL="457200" indent="-457200">
              <a:buNone/>
            </a:pPr>
            <a:endParaRPr lang="en-US" sz="2400" dirty="0" smtClean="0">
              <a:solidFill>
                <a:srgbClr val="7030A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 of powder metallurgy</a:t>
            </a:r>
            <a:endParaRPr lang="en-IN" dirty="0"/>
          </a:p>
        </p:txBody>
      </p:sp>
      <p:sp>
        <p:nvSpPr>
          <p:cNvPr id="5" name="Content Placeholder 4"/>
          <p:cNvSpPr>
            <a:spLocks noGrp="1"/>
          </p:cNvSpPr>
          <p:nvPr>
            <p:ph idx="1"/>
          </p:nvPr>
        </p:nvSpPr>
        <p:spPr>
          <a:xfrm>
            <a:off x="285720" y="1285860"/>
            <a:ext cx="8229600" cy="4929222"/>
          </a:xfrm>
        </p:spPr>
        <p:txBody>
          <a:bodyPr>
            <a:noAutofit/>
          </a:bodyPr>
          <a:lstStyle/>
          <a:p>
            <a:pPr marL="457200" indent="-457200">
              <a:buNone/>
            </a:pPr>
            <a:r>
              <a:rPr lang="en-US" sz="2400" dirty="0" smtClean="0">
                <a:solidFill>
                  <a:srgbClr val="7030A0"/>
                </a:solidFill>
              </a:rPr>
              <a:t>6)Components with theoretical density can not be manufactured.</a:t>
            </a:r>
          </a:p>
          <a:p>
            <a:pPr marL="457200" indent="-457200">
              <a:buNone/>
            </a:pPr>
            <a:r>
              <a:rPr lang="en-US" sz="2400" dirty="0" smtClean="0">
                <a:solidFill>
                  <a:srgbClr val="7030A0"/>
                </a:solidFill>
              </a:rPr>
              <a:t>7)Due to the presence of porosity, mechanical properties such as ductility,u.t.s. and toughness are poor as compared to components manufactured by conventional methods. The surface finish is also poor.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involved in production of component (processes)</a:t>
            </a:r>
            <a:endParaRPr lang="en-IN" dirty="0"/>
          </a:p>
        </p:txBody>
      </p:sp>
      <p:sp>
        <p:nvSpPr>
          <p:cNvPr id="3" name="Content Placeholder 2"/>
          <p:cNvSpPr>
            <a:spLocks noGrp="1"/>
          </p:cNvSpPr>
          <p:nvPr>
            <p:ph idx="1"/>
          </p:nvPr>
        </p:nvSpPr>
        <p:spPr/>
        <p:txBody>
          <a:bodyPr/>
          <a:lstStyle/>
          <a:p>
            <a:pPr marL="514350" indent="-514350">
              <a:buAutoNum type="arabicParenR"/>
            </a:pPr>
            <a:r>
              <a:rPr lang="en-US" dirty="0" smtClean="0">
                <a:solidFill>
                  <a:srgbClr val="FF0000"/>
                </a:solidFill>
              </a:rPr>
              <a:t>Powder production</a:t>
            </a:r>
          </a:p>
          <a:p>
            <a:pPr marL="514350" indent="-514350">
              <a:buAutoNum type="arabicParenR"/>
            </a:pPr>
            <a:r>
              <a:rPr lang="en-US" dirty="0" smtClean="0">
                <a:solidFill>
                  <a:srgbClr val="FF0000"/>
                </a:solidFill>
              </a:rPr>
              <a:t>Blending or mixing</a:t>
            </a:r>
          </a:p>
          <a:p>
            <a:pPr marL="514350" indent="-514350">
              <a:buAutoNum type="arabicParenR"/>
            </a:pPr>
            <a:r>
              <a:rPr lang="en-US" dirty="0" smtClean="0">
                <a:solidFill>
                  <a:srgbClr val="FF0000"/>
                </a:solidFill>
              </a:rPr>
              <a:t>Compacting(i.e. pressing)</a:t>
            </a:r>
          </a:p>
          <a:p>
            <a:pPr marL="514350" indent="-514350">
              <a:buAutoNum type="arabicParenR"/>
            </a:pPr>
            <a:r>
              <a:rPr lang="en-US" dirty="0" smtClean="0">
                <a:solidFill>
                  <a:srgbClr val="FF0000"/>
                </a:solidFill>
              </a:rPr>
              <a:t>Sintering</a:t>
            </a:r>
          </a:p>
          <a:p>
            <a:pPr marL="514350" indent="-514350">
              <a:buAutoNum type="arabicParenR"/>
            </a:pPr>
            <a:r>
              <a:rPr lang="en-US" dirty="0" smtClean="0">
                <a:solidFill>
                  <a:srgbClr val="FF0000"/>
                </a:solidFill>
              </a:rPr>
              <a:t>Sizing or impregnation</a:t>
            </a:r>
          </a:p>
          <a:p>
            <a:pPr marL="514350" indent="-514350">
              <a:buAutoNum type="arabicParenR"/>
            </a:pPr>
            <a:r>
              <a:rPr lang="en-US" dirty="0" smtClean="0">
                <a:solidFill>
                  <a:srgbClr val="FF0000"/>
                </a:solidFill>
              </a:rPr>
              <a:t>Testing and inspection.</a:t>
            </a:r>
            <a:endParaRPr lang="en-IN"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 of powder particles</a:t>
            </a:r>
            <a:endParaRPr lang="en-IN" dirty="0"/>
          </a:p>
        </p:txBody>
      </p:sp>
      <p:sp>
        <p:nvSpPr>
          <p:cNvPr id="5" name="Content Placeholder 4"/>
          <p:cNvSpPr>
            <a:spLocks noGrp="1"/>
          </p:cNvSpPr>
          <p:nvPr>
            <p:ph idx="1"/>
          </p:nvPr>
        </p:nvSpPr>
        <p:spPr>
          <a:xfrm>
            <a:off x="285720" y="1285860"/>
            <a:ext cx="8229600" cy="4929222"/>
          </a:xfrm>
        </p:spPr>
        <p:txBody>
          <a:bodyPr>
            <a:noAutofit/>
          </a:bodyPr>
          <a:lstStyle/>
          <a:p>
            <a:pPr marL="457200" indent="-457200">
              <a:buNone/>
            </a:pPr>
            <a:r>
              <a:rPr lang="en-US" sz="2400" dirty="0" smtClean="0">
                <a:solidFill>
                  <a:srgbClr val="FF0000"/>
                </a:solidFill>
              </a:rPr>
              <a:t>1)Specific surface:</a:t>
            </a:r>
          </a:p>
          <a:p>
            <a:pPr marL="457200" indent="-457200">
              <a:buNone/>
            </a:pPr>
            <a:r>
              <a:rPr lang="en-US" sz="2400" dirty="0" smtClean="0">
                <a:solidFill>
                  <a:srgbClr val="7030A0"/>
                </a:solidFill>
              </a:rPr>
              <a:t>It is defined as the total surface area of a powder per unit weight(cm2/gm).</a:t>
            </a:r>
          </a:p>
          <a:p>
            <a:pPr marL="457200" indent="-457200">
              <a:buNone/>
            </a:pPr>
            <a:r>
              <a:rPr lang="en-US" sz="2400" dirty="0" smtClean="0">
                <a:solidFill>
                  <a:srgbClr val="00B050"/>
                </a:solidFill>
              </a:rPr>
              <a:t>It depends on size, shape, density, and surface conditions of the particles.</a:t>
            </a:r>
          </a:p>
          <a:p>
            <a:pPr marL="457200" indent="-457200">
              <a:buNone/>
            </a:pPr>
            <a:r>
              <a:rPr lang="en-US" sz="2400" dirty="0" smtClean="0">
                <a:solidFill>
                  <a:srgbClr val="FF0000"/>
                </a:solidFill>
              </a:rPr>
              <a:t>2)Density:</a:t>
            </a:r>
          </a:p>
          <a:p>
            <a:pPr marL="457200" indent="-457200">
              <a:buAutoNum type="alphaLcParenR"/>
            </a:pPr>
            <a:r>
              <a:rPr lang="en-US" sz="2400" dirty="0" smtClean="0">
                <a:solidFill>
                  <a:srgbClr val="00B0F0"/>
                </a:solidFill>
              </a:rPr>
              <a:t>Apparent density:</a:t>
            </a:r>
          </a:p>
          <a:p>
            <a:pPr marL="457200" indent="-457200">
              <a:buNone/>
            </a:pPr>
            <a:r>
              <a:rPr lang="en-US" sz="2400" dirty="0" smtClean="0">
                <a:solidFill>
                  <a:srgbClr val="7030A0"/>
                </a:solidFill>
              </a:rPr>
              <a:t>Apparent density of a powder is defined as the mass per unit volume of loose or unpacked powder.</a:t>
            </a:r>
          </a:p>
          <a:p>
            <a:pPr marL="457200" indent="-457200">
              <a:buNone/>
            </a:pPr>
            <a:r>
              <a:rPr lang="en-US" sz="2400" dirty="0" smtClean="0">
                <a:solidFill>
                  <a:srgbClr val="00B050"/>
                </a:solidFill>
              </a:rPr>
              <a:t>The lower apparent density of the powder, the longer will be compression stroke and deeper dies will be required to produce a compact of given thickness and density.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 of powder particles</a:t>
            </a:r>
            <a:endParaRPr lang="en-IN" dirty="0"/>
          </a:p>
        </p:txBody>
      </p:sp>
      <p:sp>
        <p:nvSpPr>
          <p:cNvPr id="5" name="Content Placeholder 4"/>
          <p:cNvSpPr>
            <a:spLocks noGrp="1"/>
          </p:cNvSpPr>
          <p:nvPr>
            <p:ph idx="1"/>
          </p:nvPr>
        </p:nvSpPr>
        <p:spPr>
          <a:xfrm>
            <a:off x="285720" y="1285860"/>
            <a:ext cx="8229600" cy="4929222"/>
          </a:xfrm>
        </p:spPr>
        <p:txBody>
          <a:bodyPr>
            <a:noAutofit/>
          </a:bodyPr>
          <a:lstStyle/>
          <a:p>
            <a:pPr marL="457200" indent="-457200">
              <a:buNone/>
            </a:pPr>
            <a:r>
              <a:rPr lang="en-US" sz="2400" dirty="0" smtClean="0">
                <a:solidFill>
                  <a:srgbClr val="FF0000"/>
                </a:solidFill>
              </a:rPr>
              <a:t>b) Tap density:</a:t>
            </a:r>
          </a:p>
          <a:p>
            <a:pPr marL="457200" indent="-457200">
              <a:buNone/>
            </a:pPr>
            <a:r>
              <a:rPr lang="en-US" sz="2400" dirty="0" smtClean="0">
                <a:solidFill>
                  <a:srgbClr val="00B0F0"/>
                </a:solidFill>
              </a:rPr>
              <a:t>The tap density is the apparent density of the powder after it has been mechanically shaked or tapped until the level of powder remains constant.</a:t>
            </a:r>
          </a:p>
          <a:p>
            <a:pPr marL="457200" indent="-457200">
              <a:buNone/>
            </a:pPr>
            <a:r>
              <a:rPr lang="en-US" sz="2400" dirty="0" smtClean="0">
                <a:solidFill>
                  <a:srgbClr val="00B050"/>
                </a:solidFill>
              </a:rPr>
              <a:t>This has same effect as apparent density on pressing characteristics.</a:t>
            </a:r>
          </a:p>
          <a:p>
            <a:pPr marL="457200" indent="-457200">
              <a:buNone/>
            </a:pPr>
            <a:r>
              <a:rPr lang="en-US" sz="2400" dirty="0" smtClean="0">
                <a:solidFill>
                  <a:srgbClr val="FF0000"/>
                </a:solidFill>
              </a:rPr>
              <a:t>3)Flow rate:</a:t>
            </a:r>
          </a:p>
          <a:p>
            <a:pPr marL="457200" indent="-457200">
              <a:buNone/>
            </a:pPr>
            <a:r>
              <a:rPr lang="en-US" sz="2400" dirty="0" smtClean="0">
                <a:solidFill>
                  <a:srgbClr val="00B0F0"/>
                </a:solidFill>
              </a:rPr>
              <a:t>It is defined as the rate at which a metal powder will flow under gravity from container through orifice having specific shape and size.</a:t>
            </a:r>
          </a:p>
          <a:p>
            <a:pPr marL="457200" indent="-457200">
              <a:buNone/>
            </a:pPr>
            <a:r>
              <a:rPr lang="en-US" sz="2400" dirty="0" smtClean="0">
                <a:solidFill>
                  <a:srgbClr val="00B050"/>
                </a:solidFill>
              </a:rPr>
              <a:t>Flow rate depends on particle size, shape, distribution , amount of absorbed gases, amount of moisture and coeff. Of friction.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 of powder particles</a:t>
            </a:r>
            <a:endParaRPr lang="en-IN" dirty="0"/>
          </a:p>
        </p:txBody>
      </p:sp>
      <p:sp>
        <p:nvSpPr>
          <p:cNvPr id="5" name="Content Placeholder 4"/>
          <p:cNvSpPr>
            <a:spLocks noGrp="1"/>
          </p:cNvSpPr>
          <p:nvPr>
            <p:ph idx="1"/>
          </p:nvPr>
        </p:nvSpPr>
        <p:spPr>
          <a:xfrm>
            <a:off x="285720" y="1285860"/>
            <a:ext cx="8229600" cy="4929222"/>
          </a:xfrm>
        </p:spPr>
        <p:txBody>
          <a:bodyPr>
            <a:noAutofit/>
          </a:bodyPr>
          <a:lstStyle/>
          <a:p>
            <a:pPr marL="457200" indent="-457200">
              <a:buNone/>
            </a:pPr>
            <a:r>
              <a:rPr lang="en-US" sz="2400" dirty="0" smtClean="0">
                <a:solidFill>
                  <a:srgbClr val="FF0000"/>
                </a:solidFill>
              </a:rPr>
              <a:t>5)compressibility:</a:t>
            </a:r>
          </a:p>
          <a:p>
            <a:pPr marL="457200" indent="-457200">
              <a:buNone/>
            </a:pPr>
            <a:r>
              <a:rPr lang="en-US" sz="2400" dirty="0" smtClean="0">
                <a:solidFill>
                  <a:srgbClr val="00B050"/>
                </a:solidFill>
              </a:rPr>
              <a:t>It is defined as the powder ability to under go deformation under the applied pressure.</a:t>
            </a:r>
          </a:p>
          <a:p>
            <a:pPr marL="457200" indent="-457200">
              <a:buNone/>
            </a:pPr>
            <a:r>
              <a:rPr lang="en-US" sz="2400" dirty="0" smtClean="0">
                <a:solidFill>
                  <a:srgbClr val="FF0000"/>
                </a:solidFill>
              </a:rPr>
              <a:t>6) compactibility:</a:t>
            </a:r>
          </a:p>
          <a:p>
            <a:pPr marL="457200" indent="-457200">
              <a:buNone/>
            </a:pPr>
            <a:r>
              <a:rPr lang="en-US" sz="2400" dirty="0" smtClean="0">
                <a:solidFill>
                  <a:srgbClr val="00B050"/>
                </a:solidFill>
              </a:rPr>
              <a:t>It is defined as the minimum pressure required to produce a compact of given green strength.</a:t>
            </a:r>
          </a:p>
          <a:p>
            <a:pPr marL="457200" indent="-457200">
              <a:buNone/>
            </a:pPr>
            <a:r>
              <a:rPr lang="en-US" sz="2400" dirty="0" smtClean="0">
                <a:solidFill>
                  <a:srgbClr val="FF0000"/>
                </a:solidFill>
              </a:rPr>
              <a:t>7) Green density:</a:t>
            </a:r>
          </a:p>
          <a:p>
            <a:pPr marL="457200" indent="-457200">
              <a:buNone/>
            </a:pPr>
            <a:r>
              <a:rPr lang="en-US" sz="2400" dirty="0" smtClean="0">
                <a:solidFill>
                  <a:srgbClr val="00B050"/>
                </a:solidFill>
              </a:rPr>
              <a:t>It is density of a cold compact.</a:t>
            </a:r>
          </a:p>
          <a:p>
            <a:pPr marL="457200" indent="-457200">
              <a:buNone/>
            </a:pPr>
            <a:r>
              <a:rPr lang="en-US" sz="2400" dirty="0" smtClean="0">
                <a:solidFill>
                  <a:srgbClr val="00B050"/>
                </a:solidFill>
              </a:rPr>
              <a:t>Weight of the compact/ volume of compact.</a:t>
            </a:r>
          </a:p>
          <a:p>
            <a:pPr marL="457200" indent="-457200">
              <a:buNone/>
            </a:pPr>
            <a:r>
              <a:rPr lang="en-US" sz="2400" dirty="0" smtClean="0">
                <a:solidFill>
                  <a:srgbClr val="00B0F0"/>
                </a:solidFill>
              </a:rPr>
              <a:t>Green density increases with increase </a:t>
            </a:r>
          </a:p>
          <a:p>
            <a:pPr marL="457200" indent="-457200">
              <a:buNone/>
            </a:pPr>
            <a:r>
              <a:rPr lang="en-US" sz="2400" dirty="0" smtClean="0">
                <a:solidFill>
                  <a:srgbClr val="00B050"/>
                </a:solidFill>
              </a:rPr>
              <a:t>a)Compaction pressure b) particle size c)apparent density</a:t>
            </a:r>
          </a:p>
          <a:p>
            <a:pPr marL="457200" indent="-457200">
              <a:buNone/>
            </a:pPr>
            <a:endParaRPr lang="en-US" sz="2400" dirty="0" smtClean="0">
              <a:solidFill>
                <a:srgbClr val="00B05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properties of powder particles</a:t>
            </a:r>
            <a:endParaRPr lang="en-IN" dirty="0"/>
          </a:p>
        </p:txBody>
      </p:sp>
      <p:sp>
        <p:nvSpPr>
          <p:cNvPr id="5" name="Content Placeholder 4"/>
          <p:cNvSpPr>
            <a:spLocks noGrp="1"/>
          </p:cNvSpPr>
          <p:nvPr>
            <p:ph idx="1"/>
          </p:nvPr>
        </p:nvSpPr>
        <p:spPr>
          <a:xfrm>
            <a:off x="285720" y="1285860"/>
            <a:ext cx="8229600" cy="4929222"/>
          </a:xfrm>
        </p:spPr>
        <p:txBody>
          <a:bodyPr>
            <a:noAutofit/>
          </a:bodyPr>
          <a:lstStyle/>
          <a:p>
            <a:pPr marL="457200" indent="-457200">
              <a:buNone/>
            </a:pPr>
            <a:r>
              <a:rPr lang="en-US" sz="2400" dirty="0" smtClean="0">
                <a:solidFill>
                  <a:srgbClr val="00B050"/>
                </a:solidFill>
              </a:rPr>
              <a:t>d)Decrease of particle irregularity e)decrease of particle hardness f) decrease of compacting speed.</a:t>
            </a:r>
          </a:p>
          <a:p>
            <a:pPr marL="457200" indent="-457200">
              <a:buNone/>
            </a:pPr>
            <a:r>
              <a:rPr lang="en-US" sz="2400" dirty="0" smtClean="0">
                <a:solidFill>
                  <a:srgbClr val="FF0000"/>
                </a:solidFill>
              </a:rPr>
              <a:t>8)Green strength:</a:t>
            </a:r>
          </a:p>
          <a:p>
            <a:pPr marL="457200" indent="-457200">
              <a:buNone/>
            </a:pPr>
            <a:r>
              <a:rPr lang="en-US" sz="2400" dirty="0" smtClean="0">
                <a:solidFill>
                  <a:srgbClr val="00B050"/>
                </a:solidFill>
              </a:rPr>
              <a:t>It is mechanical strength of green compact of green compact </a:t>
            </a:r>
          </a:p>
          <a:p>
            <a:pPr marL="457200" indent="-457200">
              <a:buNone/>
            </a:pPr>
            <a:r>
              <a:rPr lang="en-US" sz="2400" dirty="0" smtClean="0">
                <a:solidFill>
                  <a:srgbClr val="00B0F0"/>
                </a:solidFill>
              </a:rPr>
              <a:t>The strength of green compact is depend upon the shape ,size, distribution, surface condition, hardness, yield strength</a:t>
            </a:r>
            <a:r>
              <a:rPr lang="en-US" sz="2400" dirty="0" smtClean="0">
                <a:solidFill>
                  <a:srgbClr val="00B050"/>
                </a:solidFill>
              </a:rPr>
              <a:t>, </a:t>
            </a:r>
            <a:r>
              <a:rPr lang="en-US" sz="2400" dirty="0" smtClean="0">
                <a:solidFill>
                  <a:srgbClr val="00B0F0"/>
                </a:solidFill>
              </a:rPr>
              <a:t>etc.</a:t>
            </a:r>
          </a:p>
          <a:p>
            <a:pPr marL="457200" indent="-457200">
              <a:buNone/>
            </a:pPr>
            <a:r>
              <a:rPr lang="en-US" sz="2400" dirty="0" smtClean="0">
                <a:solidFill>
                  <a:srgbClr val="FF0000"/>
                </a:solidFill>
              </a:rPr>
              <a:t>9)Mechanical properties:</a:t>
            </a:r>
          </a:p>
          <a:p>
            <a:pPr marL="457200" indent="-457200">
              <a:buNone/>
            </a:pPr>
            <a:r>
              <a:rPr lang="en-US" sz="2400" dirty="0" smtClean="0">
                <a:solidFill>
                  <a:srgbClr val="00B0F0"/>
                </a:solidFill>
              </a:rPr>
              <a:t>Compressive strength, hardness.</a:t>
            </a:r>
          </a:p>
          <a:p>
            <a:pPr marL="457200" indent="-457200">
              <a:buNone/>
            </a:pPr>
            <a:r>
              <a:rPr lang="en-US" sz="2400" dirty="0" smtClean="0">
                <a:solidFill>
                  <a:srgbClr val="FF0000"/>
                </a:solidFill>
              </a:rPr>
              <a:t>10)Microstructure</a:t>
            </a:r>
          </a:p>
          <a:p>
            <a:pPr marL="457200" indent="-457200">
              <a:buNone/>
            </a:pPr>
            <a:endParaRPr lang="en-US" sz="2400" dirty="0" smtClean="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Oil impregnated porous bearing(self lubricating bearing)</a:t>
            </a:r>
            <a:endParaRPr lang="en-IN" dirty="0"/>
          </a:p>
        </p:txBody>
      </p:sp>
      <p:sp>
        <p:nvSpPr>
          <p:cNvPr id="5" name="Content Placeholder 4"/>
          <p:cNvSpPr>
            <a:spLocks noGrp="1"/>
          </p:cNvSpPr>
          <p:nvPr>
            <p:ph idx="1"/>
          </p:nvPr>
        </p:nvSpPr>
        <p:spPr>
          <a:xfrm>
            <a:off x="285720" y="1500174"/>
            <a:ext cx="8229600" cy="4929222"/>
          </a:xfrm>
        </p:spPr>
        <p:txBody>
          <a:bodyPr>
            <a:noAutofit/>
          </a:bodyPr>
          <a:lstStyle/>
          <a:p>
            <a:pPr marL="457200" indent="-457200">
              <a:buNone/>
            </a:pPr>
            <a:r>
              <a:rPr lang="en-US" sz="2400" dirty="0" smtClean="0">
                <a:solidFill>
                  <a:srgbClr val="00B050"/>
                </a:solidFill>
              </a:rPr>
              <a:t>Bronze bearings are widely used and made up of cu and Sn (90:10) with addition of graphite.</a:t>
            </a:r>
          </a:p>
          <a:p>
            <a:pPr marL="457200" indent="-457200">
              <a:buNone/>
            </a:pPr>
            <a:r>
              <a:rPr lang="en-US" sz="2400" dirty="0" smtClean="0">
                <a:solidFill>
                  <a:srgbClr val="00B050"/>
                </a:solidFill>
              </a:rPr>
              <a:t>Graphite acts as solid lubricant.</a:t>
            </a:r>
          </a:p>
          <a:p>
            <a:pPr marL="457200" indent="-457200">
              <a:buNone/>
            </a:pPr>
            <a:r>
              <a:rPr lang="en-US" sz="2400" dirty="0" smtClean="0">
                <a:solidFill>
                  <a:srgbClr val="0070C0"/>
                </a:solidFill>
              </a:rPr>
              <a:t>Processes:</a:t>
            </a:r>
          </a:p>
          <a:p>
            <a:pPr marL="457200" indent="-457200">
              <a:buNone/>
            </a:pPr>
            <a:r>
              <a:rPr lang="en-US" sz="2400" dirty="0" smtClean="0">
                <a:solidFill>
                  <a:srgbClr val="0070C0"/>
                </a:solidFill>
              </a:rPr>
              <a:t>1)Mixing</a:t>
            </a:r>
          </a:p>
          <a:p>
            <a:pPr marL="457200" indent="-457200">
              <a:buNone/>
            </a:pPr>
            <a:r>
              <a:rPr lang="en-US" sz="2400" dirty="0" smtClean="0">
                <a:solidFill>
                  <a:srgbClr val="0070C0"/>
                </a:solidFill>
              </a:rPr>
              <a:t>2)Cold compaction</a:t>
            </a:r>
          </a:p>
          <a:p>
            <a:pPr marL="457200" indent="-457200">
              <a:buNone/>
            </a:pPr>
            <a:r>
              <a:rPr lang="en-US" sz="2400" dirty="0" smtClean="0">
                <a:solidFill>
                  <a:srgbClr val="0070C0"/>
                </a:solidFill>
              </a:rPr>
              <a:t>3)Sintering</a:t>
            </a:r>
          </a:p>
          <a:p>
            <a:pPr marL="457200" indent="-457200">
              <a:buNone/>
            </a:pPr>
            <a:r>
              <a:rPr lang="en-US" sz="2400" dirty="0" smtClean="0">
                <a:solidFill>
                  <a:srgbClr val="0070C0"/>
                </a:solidFill>
              </a:rPr>
              <a:t>4)Repressing or sizing</a:t>
            </a:r>
          </a:p>
          <a:p>
            <a:pPr marL="457200" indent="-457200">
              <a:buNone/>
            </a:pPr>
            <a:r>
              <a:rPr lang="en-US" sz="2400" dirty="0" smtClean="0">
                <a:solidFill>
                  <a:srgbClr val="0070C0"/>
                </a:solidFill>
              </a:rPr>
              <a:t>5)impregnation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sz="quarter" idx="1"/>
          </p:nvPr>
        </p:nvSpPr>
        <p:spPr>
          <a:xfrm>
            <a:off x="1066800" y="1219200"/>
            <a:ext cx="7467600" cy="4873625"/>
          </a:xfrm>
        </p:spPr>
        <p:txBody>
          <a:bodyPr/>
          <a:lstStyle/>
          <a:p>
            <a:pPr marL="0" indent="0">
              <a:buFont typeface="Wingdings 2" pitchFamily="18" charset="2"/>
              <a:buNone/>
              <a:defRPr/>
            </a:pPr>
            <a:r>
              <a:rPr lang="en-US" sz="2400" b="1" dirty="0" smtClean="0">
                <a:solidFill>
                  <a:schemeClr val="accent3">
                    <a:lumMod val="75000"/>
                  </a:schemeClr>
                </a:solidFill>
                <a:latin typeface="Calibri" pitchFamily="34" charset="0"/>
                <a:cs typeface="Calibri" pitchFamily="34" charset="0"/>
              </a:rPr>
              <a:t>The </a:t>
            </a:r>
            <a:r>
              <a:rPr lang="en-US" sz="2400" b="1" dirty="0">
                <a:solidFill>
                  <a:schemeClr val="accent3">
                    <a:lumMod val="75000"/>
                  </a:schemeClr>
                </a:solidFill>
                <a:latin typeface="Calibri" pitchFamily="34" charset="0"/>
                <a:cs typeface="Calibri" pitchFamily="34" charset="0"/>
              </a:rPr>
              <a:t>working of the bearing </a:t>
            </a:r>
          </a:p>
          <a:p>
            <a:pPr marL="0" indent="0">
              <a:buFont typeface="Wingdings 2" pitchFamily="18" charset="2"/>
              <a:buNone/>
              <a:defRPr/>
            </a:pPr>
            <a:endParaRPr lang="en-US" sz="2400" b="1" dirty="0" smtClean="0">
              <a:solidFill>
                <a:srgbClr val="0000FF"/>
              </a:solidFill>
              <a:latin typeface="Calibri" pitchFamily="34" charset="0"/>
              <a:cs typeface="Calibri" pitchFamily="34" charset="0"/>
            </a:endParaRPr>
          </a:p>
        </p:txBody>
      </p:sp>
      <p:pic>
        <p:nvPicPr>
          <p:cNvPr id="107523" name="Picture 2"/>
          <p:cNvPicPr>
            <a:picLocks noChangeAspect="1" noChangeArrowheads="1"/>
          </p:cNvPicPr>
          <p:nvPr/>
        </p:nvPicPr>
        <p:blipFill>
          <a:blip r:embed="rId2"/>
          <a:srcRect/>
          <a:stretch>
            <a:fillRect/>
          </a:stretch>
        </p:blipFill>
        <p:spPr bwMode="auto">
          <a:xfrm>
            <a:off x="762000" y="1752600"/>
            <a:ext cx="7489825" cy="4937125"/>
          </a:xfrm>
          <a:prstGeom prst="rect">
            <a:avLst/>
          </a:prstGeom>
          <a:noFill/>
          <a:ln w="57150">
            <a:solidFill>
              <a:srgbClr val="CC6600"/>
            </a:solidFill>
            <a:miter lim="800000"/>
            <a:headEnd/>
            <a:tailEnd/>
          </a:ln>
          <a:effectLst/>
        </p:spPr>
      </p:pic>
      <p:sp>
        <p:nvSpPr>
          <p:cNvPr id="6" name="Rectangle 2"/>
          <p:cNvSpPr>
            <a:spLocks noGrp="1" noChangeArrowheads="1"/>
          </p:cNvSpPr>
          <p:nvPr>
            <p:ph type="title"/>
          </p:nvPr>
        </p:nvSpPr>
        <p:spPr>
          <a:xfrm>
            <a:off x="533400" y="0"/>
            <a:ext cx="8153400" cy="1143000"/>
          </a:xfrm>
          <a:gradFill>
            <a:gsLst>
              <a:gs pos="0">
                <a:srgbClr val="D6B19C"/>
              </a:gs>
              <a:gs pos="30000">
                <a:srgbClr val="D49E6C"/>
              </a:gs>
              <a:gs pos="70000">
                <a:srgbClr val="A65528"/>
              </a:gs>
              <a:gs pos="100000">
                <a:srgbClr val="663012"/>
              </a:gs>
            </a:gsLst>
            <a:lin ang="5400000" scaled="0"/>
          </a:gradFill>
        </p:spPr>
        <p:txBody>
          <a:bodyPr>
            <a:noAutofit/>
          </a:bodyPr>
          <a:lstStyle/>
          <a:p>
            <a:pPr fontAlgn="auto">
              <a:spcAft>
                <a:spcPts val="0"/>
              </a:spcAft>
              <a:defRPr/>
            </a:pP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Oil </a:t>
            </a:r>
            <a:r>
              <a:rPr lang="en-US" sz="3200" b="1" dirty="0">
                <a:solidFill>
                  <a:srgbClr val="FFFF00"/>
                </a:solidFill>
              </a:rPr>
              <a:t>Impregnated Porous Bearings </a:t>
            </a:r>
            <a:br>
              <a:rPr lang="en-US" sz="3200" b="1" dirty="0">
                <a:solidFill>
                  <a:srgbClr val="FFFF00"/>
                </a:solidFill>
              </a:rPr>
            </a:br>
            <a:r>
              <a:rPr lang="en-US" sz="3200" b="1" dirty="0">
                <a:solidFill>
                  <a:srgbClr val="FFFF00"/>
                </a:solidFill>
              </a:rPr>
              <a:t>     (Self Lubricating Bearings)</a:t>
            </a:r>
            <a:br>
              <a:rPr lang="en-US" sz="3200" b="1" dirty="0">
                <a:solidFill>
                  <a:srgbClr val="FFFF00"/>
                </a:solidFill>
              </a:rPr>
            </a:b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Oil impregnated porous bearing(self lubricating bearing)</a:t>
            </a:r>
            <a:endParaRPr lang="en-IN" dirty="0"/>
          </a:p>
        </p:txBody>
      </p:sp>
      <p:sp>
        <p:nvSpPr>
          <p:cNvPr id="5" name="Content Placeholder 4"/>
          <p:cNvSpPr>
            <a:spLocks noGrp="1"/>
          </p:cNvSpPr>
          <p:nvPr>
            <p:ph idx="1"/>
          </p:nvPr>
        </p:nvSpPr>
        <p:spPr>
          <a:xfrm>
            <a:off x="285720" y="1500174"/>
            <a:ext cx="8229600" cy="4929222"/>
          </a:xfrm>
        </p:spPr>
        <p:txBody>
          <a:bodyPr>
            <a:noAutofit/>
          </a:bodyPr>
          <a:lstStyle/>
          <a:p>
            <a:pPr marL="457200" indent="-457200">
              <a:buNone/>
            </a:pPr>
            <a:r>
              <a:rPr lang="en-US" sz="2400" dirty="0" smtClean="0">
                <a:solidFill>
                  <a:srgbClr val="00B050"/>
                </a:solidFill>
              </a:rPr>
              <a:t>Metal powder of cu and Sn with small amount of fine natural graphite are blended or mixed to obtain the desired alloy composition(90 cu: 10 </a:t>
            </a:r>
            <a:r>
              <a:rPr lang="en-US" sz="2400" dirty="0" err="1" smtClean="0">
                <a:solidFill>
                  <a:srgbClr val="00B050"/>
                </a:solidFill>
              </a:rPr>
              <a:t>sn</a:t>
            </a:r>
            <a:r>
              <a:rPr lang="en-US" sz="2400" dirty="0" smtClean="0">
                <a:solidFill>
                  <a:srgbClr val="00B050"/>
                </a:solidFill>
              </a:rPr>
              <a:t>)</a:t>
            </a:r>
          </a:p>
          <a:p>
            <a:pPr marL="457200" indent="-457200">
              <a:buNone/>
            </a:pPr>
            <a:r>
              <a:rPr lang="en-US" sz="2400" dirty="0" smtClean="0">
                <a:solidFill>
                  <a:srgbClr val="0070C0"/>
                </a:solidFill>
              </a:rPr>
              <a:t>This powder is cold compacted at pressures between 20 to 50 kg/mm2 to form green compact of desired shape and size.</a:t>
            </a:r>
          </a:p>
          <a:p>
            <a:pPr marL="457200" indent="-457200">
              <a:buNone/>
            </a:pPr>
            <a:r>
              <a:rPr lang="en-US" sz="2400" dirty="0" smtClean="0">
                <a:solidFill>
                  <a:srgbClr val="7030A0"/>
                </a:solidFill>
              </a:rPr>
              <a:t>These compacts are sintered  in a reducing atmosphere at a temp. of about 800c. </a:t>
            </a:r>
          </a:p>
          <a:p>
            <a:pPr marL="457200" indent="-457200">
              <a:buNone/>
            </a:pPr>
            <a:r>
              <a:rPr lang="en-US" sz="2400" dirty="0" smtClean="0">
                <a:solidFill>
                  <a:srgbClr val="7030A0"/>
                </a:solidFill>
              </a:rPr>
              <a:t>A typical sintering consists of holding compact at 400-450c for removal of part of graphite and diffusion of molten Sn in to the copper, followed by further heating to 800c for 5 minutes.</a:t>
            </a:r>
            <a:r>
              <a:rPr lang="en-US" sz="2400" dirty="0" smtClean="0">
                <a:solidFill>
                  <a:srgbClr val="0070C0"/>
                </a:solidFil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Oil impregnated porous bearing(self lubricating bearing)</a:t>
            </a:r>
            <a:endParaRPr lang="en-IN" dirty="0"/>
          </a:p>
        </p:txBody>
      </p:sp>
      <p:sp>
        <p:nvSpPr>
          <p:cNvPr id="5" name="Content Placeholder 4"/>
          <p:cNvSpPr>
            <a:spLocks noGrp="1"/>
          </p:cNvSpPr>
          <p:nvPr>
            <p:ph idx="1"/>
          </p:nvPr>
        </p:nvSpPr>
        <p:spPr>
          <a:xfrm>
            <a:off x="285720" y="1500174"/>
            <a:ext cx="8229600" cy="4929222"/>
          </a:xfrm>
        </p:spPr>
        <p:txBody>
          <a:bodyPr>
            <a:noAutofit/>
          </a:bodyPr>
          <a:lstStyle/>
          <a:p>
            <a:pPr marL="457200" indent="-457200">
              <a:buNone/>
            </a:pPr>
            <a:r>
              <a:rPr lang="en-US" sz="2400" dirty="0" smtClean="0">
                <a:solidFill>
                  <a:srgbClr val="7030A0"/>
                </a:solidFill>
              </a:rPr>
              <a:t>At this temp. a tin rich liquid phase is formed which is absorbed by copper.</a:t>
            </a:r>
          </a:p>
          <a:p>
            <a:pPr marL="457200" indent="-457200">
              <a:buNone/>
            </a:pPr>
            <a:r>
              <a:rPr lang="en-US" sz="2400" dirty="0" smtClean="0">
                <a:solidFill>
                  <a:srgbClr val="00B050"/>
                </a:solidFill>
              </a:rPr>
              <a:t>Distortion occurring during sintering can be eliminated by repressing(i.e. repressing) or machining.</a:t>
            </a:r>
          </a:p>
          <a:p>
            <a:pPr marL="457200" indent="-457200">
              <a:buNone/>
            </a:pPr>
            <a:r>
              <a:rPr lang="en-US" sz="2400" dirty="0" smtClean="0">
                <a:solidFill>
                  <a:srgbClr val="7030A0"/>
                </a:solidFill>
              </a:rPr>
              <a:t>The repressed or machined components are impregnated with cold or hot oil using pressure, </a:t>
            </a:r>
            <a:r>
              <a:rPr lang="en-US" sz="2400" dirty="0" err="1" smtClean="0">
                <a:solidFill>
                  <a:srgbClr val="7030A0"/>
                </a:solidFill>
              </a:rPr>
              <a:t>vaccum</a:t>
            </a:r>
            <a:r>
              <a:rPr lang="en-US" sz="2400" dirty="0" smtClean="0">
                <a:solidFill>
                  <a:srgbClr val="7030A0"/>
                </a:solidFill>
              </a:rPr>
              <a:t> or a combination of these.</a:t>
            </a:r>
          </a:p>
          <a:p>
            <a:pPr marL="457200" indent="-457200">
              <a:buNone/>
            </a:pPr>
            <a:r>
              <a:rPr lang="en-US" sz="2400" dirty="0" smtClean="0">
                <a:solidFill>
                  <a:srgbClr val="00B050"/>
                </a:solidFill>
              </a:rPr>
              <a:t>Such a oil impregnated bearing is called self lubricating bearing.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1371600"/>
          </a:xfrm>
        </p:spPr>
        <p:txBody>
          <a:bodyPr/>
          <a:lstStyle/>
          <a:p>
            <a:pPr eaLnBrk="1" hangingPunct="1">
              <a:defRPr/>
            </a:pPr>
            <a:r>
              <a:rPr lang="en-US" dirty="0" smtClean="0"/>
              <a:t>Application of P/M</a:t>
            </a:r>
          </a:p>
        </p:txBody>
      </p:sp>
      <p:pic>
        <p:nvPicPr>
          <p:cNvPr id="3075" name="Picture 10" descr="intropic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4800" y="990600"/>
            <a:ext cx="3657600" cy="2219325"/>
          </a:xfrm>
          <a:prstGeom prst="rect">
            <a:avLst/>
          </a:prstGeom>
          <a:noFill/>
          <a:ln w="9525">
            <a:noFill/>
            <a:miter lim="800000"/>
            <a:headEnd/>
            <a:tailEnd/>
          </a:ln>
        </p:spPr>
      </p:pic>
      <p:pic>
        <p:nvPicPr>
          <p:cNvPr id="3076" name="Picture 12" descr="partsA"/>
          <p:cNvPicPr>
            <a:picLocks noChangeAspect="1" noChangeArrowheads="1"/>
          </p:cNvPicPr>
          <p:nvPr/>
        </p:nvPicPr>
        <p:blipFill>
          <a:blip r:embed="rId3">
            <a:clrChange>
              <a:clrFrom>
                <a:srgbClr val="536555"/>
              </a:clrFrom>
              <a:clrTo>
                <a:srgbClr val="536555">
                  <a:alpha val="0"/>
                </a:srgbClr>
              </a:clrTo>
            </a:clrChange>
          </a:blip>
          <a:srcRect/>
          <a:stretch>
            <a:fillRect/>
          </a:stretch>
        </p:blipFill>
        <p:spPr bwMode="auto">
          <a:xfrm>
            <a:off x="4572000" y="1123950"/>
            <a:ext cx="3905250" cy="2305050"/>
          </a:xfrm>
          <a:prstGeom prst="rect">
            <a:avLst/>
          </a:prstGeom>
          <a:noFill/>
          <a:ln w="9525">
            <a:noFill/>
            <a:miter lim="800000"/>
            <a:headEnd/>
            <a:tailEnd/>
          </a:ln>
        </p:spPr>
      </p:pic>
      <p:pic>
        <p:nvPicPr>
          <p:cNvPr id="3077" name="Picture 14" descr="Powder Metallurgy Company">
            <a:hlinkClick r:id="rId4"/>
          </p:cNvPr>
          <p:cNvPicPr>
            <a:picLocks noChangeAspect="1" noChangeArrowheads="1"/>
          </p:cNvPicPr>
          <p:nvPr/>
        </p:nvPicPr>
        <p:blipFill>
          <a:blip r:embed="rId5"/>
          <a:srcRect/>
          <a:stretch>
            <a:fillRect/>
          </a:stretch>
        </p:blipFill>
        <p:spPr bwMode="auto">
          <a:xfrm>
            <a:off x="4572000" y="3429000"/>
            <a:ext cx="4572000" cy="3514725"/>
          </a:xfrm>
          <a:prstGeom prst="rect">
            <a:avLst/>
          </a:prstGeom>
          <a:noFill/>
          <a:ln w="9525">
            <a:noFill/>
            <a:miter lim="800000"/>
            <a:headEnd/>
            <a:tailEnd/>
          </a:ln>
        </p:spPr>
      </p:pic>
      <p:pic>
        <p:nvPicPr>
          <p:cNvPr id="3078" name="Picture 21" descr="home_19"/>
          <p:cNvPicPr>
            <a:picLocks noGrp="1" noChangeAspect="1" noChangeArrowheads="1"/>
          </p:cNvPicPr>
          <p:nvPr>
            <p:ph idx="1"/>
          </p:nvPr>
        </p:nvPicPr>
        <p:blipFill>
          <a:blip r:embed="rId6">
            <a:clrChange>
              <a:clrFrom>
                <a:srgbClr val="881212"/>
              </a:clrFrom>
              <a:clrTo>
                <a:srgbClr val="881212">
                  <a:alpha val="0"/>
                </a:srgbClr>
              </a:clrTo>
            </a:clrChange>
          </a:blip>
          <a:srcRect/>
          <a:stretch>
            <a:fillRect/>
          </a:stretch>
        </p:blipFill>
        <p:spPr>
          <a:xfrm>
            <a:off x="0" y="5003800"/>
            <a:ext cx="1943100" cy="1854200"/>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1371600"/>
          </a:xfrm>
        </p:spPr>
        <p:txBody>
          <a:bodyPr/>
          <a:lstStyle/>
          <a:p>
            <a:pPr eaLnBrk="1" hangingPunct="1">
              <a:defRPr/>
            </a:pPr>
            <a:r>
              <a:rPr lang="en-US" dirty="0" smtClean="0"/>
              <a:t>Application of P/M</a:t>
            </a:r>
          </a:p>
        </p:txBody>
      </p:sp>
      <p:sp>
        <p:nvSpPr>
          <p:cNvPr id="7" name="Content Placeholder 6"/>
          <p:cNvSpPr>
            <a:spLocks noGrp="1"/>
          </p:cNvSpPr>
          <p:nvPr>
            <p:ph idx="1"/>
          </p:nvPr>
        </p:nvSpPr>
        <p:spPr>
          <a:xfrm>
            <a:off x="457200" y="1600200"/>
            <a:ext cx="8229600" cy="4724400"/>
          </a:xfrm>
        </p:spPr>
        <p:txBody>
          <a:bodyPr>
            <a:normAutofit fontScale="92500"/>
          </a:bodyPr>
          <a:lstStyle/>
          <a:p>
            <a:pPr marL="514350" indent="-514350">
              <a:buAutoNum type="arabicParenR"/>
            </a:pPr>
            <a:r>
              <a:rPr lang="en-US" dirty="0" smtClean="0">
                <a:solidFill>
                  <a:srgbClr val="7030A0"/>
                </a:solidFill>
              </a:rPr>
              <a:t>Automotive application</a:t>
            </a:r>
          </a:p>
          <a:p>
            <a:pPr marL="514350" indent="-514350">
              <a:buNone/>
            </a:pPr>
            <a:r>
              <a:rPr lang="en-US" sz="2400" dirty="0" smtClean="0">
                <a:solidFill>
                  <a:srgbClr val="FF0000"/>
                </a:solidFill>
              </a:rPr>
              <a:t>In motor car industry, porous bearings are used for starters, wipers, sliding doors, dynamos, clutches and brakes of cars, buses, trucks and tractors.</a:t>
            </a:r>
          </a:p>
          <a:p>
            <a:pPr marL="514350" indent="-514350">
              <a:buNone/>
            </a:pPr>
            <a:r>
              <a:rPr lang="en-US" sz="2400" dirty="0" smtClean="0">
                <a:solidFill>
                  <a:srgbClr val="00B050"/>
                </a:solidFill>
              </a:rPr>
              <a:t>Electrical contacts, crank shaft  drive, piston rings, connecting rod and brake linings are other powder metallurgy parts.</a:t>
            </a:r>
          </a:p>
          <a:p>
            <a:pPr marL="514350" indent="-514350">
              <a:buNone/>
            </a:pPr>
            <a:r>
              <a:rPr lang="en-US" sz="2400" dirty="0" smtClean="0">
                <a:solidFill>
                  <a:srgbClr val="002060"/>
                </a:solidFill>
              </a:rPr>
              <a:t>Sintered friction materials are used for brakes in cars, trucks, aircraft and similar application.</a:t>
            </a:r>
          </a:p>
          <a:p>
            <a:pPr marL="514350" indent="-514350">
              <a:buNone/>
            </a:pPr>
            <a:endParaRPr lang="en-US" sz="2400" dirty="0">
              <a:solidFill>
                <a:srgbClr val="002060"/>
              </a:solidFill>
            </a:endParaRPr>
          </a:p>
          <a:p>
            <a:pPr marL="514350" indent="-514350">
              <a:buNone/>
            </a:pPr>
            <a:r>
              <a:rPr lang="en-US" sz="2800" dirty="0" smtClean="0">
                <a:solidFill>
                  <a:srgbClr val="002060"/>
                </a:solidFill>
              </a:rPr>
              <a:t>2) Defence application</a:t>
            </a:r>
          </a:p>
          <a:p>
            <a:pPr marL="514350" indent="-514350">
              <a:buNone/>
            </a:pPr>
            <a:r>
              <a:rPr lang="en-US" sz="2400" dirty="0" smtClean="0">
                <a:solidFill>
                  <a:srgbClr val="002060"/>
                </a:solidFill>
              </a:rPr>
              <a:t>Metal powder plays an important role in military and national defense systems. These </a:t>
            </a:r>
            <a:r>
              <a:rPr lang="en-US" sz="2400" dirty="0" err="1" smtClean="0">
                <a:solidFill>
                  <a:srgbClr val="002060"/>
                </a:solidFill>
              </a:rPr>
              <a:t>poedr</a:t>
            </a:r>
            <a:r>
              <a:rPr lang="en-US" sz="2400" dirty="0" smtClean="0">
                <a:solidFill>
                  <a:srgbClr val="002060"/>
                </a:solidFill>
              </a:rPr>
              <a:t> find use in rockets, missiles, cartridge cases,</a:t>
            </a:r>
          </a:p>
          <a:p>
            <a:pPr marL="514350" indent="-514350">
              <a:buNone/>
            </a:pP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1371600"/>
            <a:ext cx="8686800" cy="792163"/>
          </a:xfrm>
        </p:spPr>
        <p:txBody>
          <a:bodyPr>
            <a:noAutofit/>
          </a:bodyPr>
          <a:lstStyle/>
          <a:p>
            <a:pPr fontAlgn="auto">
              <a:spcAft>
                <a:spcPts val="0"/>
              </a:spcAft>
              <a:defRPr/>
            </a:pPr>
            <a:r>
              <a:rPr lang="en-US" sz="3200" b="1" dirty="0">
                <a:solidFill>
                  <a:srgbClr val="0000FF"/>
                </a:solidFill>
                <a:latin typeface="Calibri" pitchFamily="34" charset="0"/>
                <a:cs typeface="Calibri" pitchFamily="34" charset="0"/>
              </a:rPr>
              <a:t>Steps involved in manufacturing powder metallurgical component</a:t>
            </a:r>
            <a:r>
              <a:rPr lang="en-US" sz="3200" dirty="0">
                <a:solidFill>
                  <a:srgbClr val="0000FF"/>
                </a:solidFill>
                <a:latin typeface="Calibri" pitchFamily="34" charset="0"/>
                <a:cs typeface="Calibri" pitchFamily="34" charset="0"/>
              </a:rPr>
              <a:t> </a:t>
            </a:r>
          </a:p>
        </p:txBody>
      </p:sp>
      <p:sp>
        <p:nvSpPr>
          <p:cNvPr id="4" name="Rectangle 2"/>
          <p:cNvSpPr txBox="1">
            <a:spLocks noChangeArrowheads="1"/>
          </p:cNvSpPr>
          <p:nvPr/>
        </p:nvSpPr>
        <p:spPr>
          <a:xfrm>
            <a:off x="533400" y="0"/>
            <a:ext cx="8153400" cy="914400"/>
          </a:xfrm>
          <a:prstGeom prst="rect">
            <a:avLst/>
          </a:prstGeom>
          <a:gradFill>
            <a:gsLst>
              <a:gs pos="0">
                <a:srgbClr val="D6B19C"/>
              </a:gs>
              <a:gs pos="30000">
                <a:srgbClr val="D49E6C"/>
              </a:gs>
              <a:gs pos="70000">
                <a:srgbClr val="A65528"/>
              </a:gs>
              <a:gs pos="100000">
                <a:srgbClr val="663012"/>
              </a:gs>
            </a:gsLst>
            <a:lin ang="5400000" scaled="0"/>
          </a:gradFill>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fontAlgn="auto">
              <a:spcAft>
                <a:spcPts val="0"/>
              </a:spcAft>
              <a:defRPr/>
            </a:pPr>
            <a:r>
              <a:rPr lang="en-US" sz="3600" b="1" dirty="0" smtClean="0">
                <a:solidFill>
                  <a:srgbClr val="FFFF00"/>
                </a:solidFill>
              </a:rPr>
              <a:t>Powder Metallurgy</a:t>
            </a:r>
            <a:r>
              <a:rPr lang="en-US" dirty="0" smtClean="0">
                <a:solidFill>
                  <a:srgbClr val="FFFF00"/>
                </a:solidFill>
              </a:rPr>
              <a:t> </a:t>
            </a:r>
            <a:endParaRPr lang="en-US" dirty="0">
              <a:solidFill>
                <a:srgbClr val="FFFF00"/>
              </a:solidFill>
            </a:endParaRPr>
          </a:p>
        </p:txBody>
      </p:sp>
      <p:pic>
        <p:nvPicPr>
          <p:cNvPr id="17412" name="Picture 2"/>
          <p:cNvPicPr>
            <a:picLocks noChangeAspect="1" noChangeArrowheads="1"/>
          </p:cNvPicPr>
          <p:nvPr/>
        </p:nvPicPr>
        <p:blipFill>
          <a:blip r:embed="rId2"/>
          <a:srcRect/>
          <a:stretch>
            <a:fillRect/>
          </a:stretch>
        </p:blipFill>
        <p:spPr bwMode="auto">
          <a:xfrm>
            <a:off x="685800" y="2438400"/>
            <a:ext cx="7891463" cy="3133725"/>
          </a:xfrm>
          <a:prstGeom prst="rect">
            <a:avLst/>
          </a:prstGeom>
          <a:noFill/>
          <a:ln w="50800">
            <a:solidFill>
              <a:srgbClr val="FF0000"/>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1371600"/>
          </a:xfrm>
        </p:spPr>
        <p:txBody>
          <a:bodyPr/>
          <a:lstStyle/>
          <a:p>
            <a:pPr eaLnBrk="1" hangingPunct="1">
              <a:defRPr/>
            </a:pPr>
            <a:r>
              <a:rPr lang="en-US" dirty="0" smtClean="0"/>
              <a:t>Application of P/M</a:t>
            </a:r>
          </a:p>
        </p:txBody>
      </p:sp>
      <p:sp>
        <p:nvSpPr>
          <p:cNvPr id="7" name="Content Placeholder 6"/>
          <p:cNvSpPr>
            <a:spLocks noGrp="1"/>
          </p:cNvSpPr>
          <p:nvPr>
            <p:ph idx="1"/>
          </p:nvPr>
        </p:nvSpPr>
        <p:spPr>
          <a:xfrm>
            <a:off x="457200" y="1600200"/>
            <a:ext cx="8229600" cy="4724400"/>
          </a:xfrm>
        </p:spPr>
        <p:txBody>
          <a:bodyPr>
            <a:normAutofit/>
          </a:bodyPr>
          <a:lstStyle/>
          <a:p>
            <a:pPr marL="514350" indent="-514350">
              <a:buNone/>
            </a:pPr>
            <a:r>
              <a:rPr lang="en-US" sz="2800" dirty="0" smtClean="0">
                <a:solidFill>
                  <a:srgbClr val="002060"/>
                </a:solidFill>
              </a:rPr>
              <a:t>Bullets and military pyrotechnics such as tracers etc.</a:t>
            </a:r>
          </a:p>
          <a:p>
            <a:pPr marL="514350" indent="-514350">
              <a:buNone/>
            </a:pPr>
            <a:endParaRPr lang="en-US" sz="2800" dirty="0">
              <a:solidFill>
                <a:srgbClr val="002060"/>
              </a:solidFill>
            </a:endParaRPr>
          </a:p>
          <a:p>
            <a:pPr marL="514350" indent="-514350">
              <a:buNone/>
            </a:pPr>
            <a:r>
              <a:rPr lang="en-US" sz="2800" dirty="0" smtClean="0">
                <a:solidFill>
                  <a:srgbClr val="FF0000"/>
                </a:solidFill>
              </a:rPr>
              <a:t>3)High temp. application:</a:t>
            </a:r>
          </a:p>
          <a:p>
            <a:pPr marL="514350" indent="-514350">
              <a:buNone/>
            </a:pPr>
            <a:r>
              <a:rPr lang="en-US" sz="2800" dirty="0" smtClean="0">
                <a:solidFill>
                  <a:srgbClr val="002060"/>
                </a:solidFill>
              </a:rPr>
              <a:t>Components made of w,Mo, and Ta by P/M are widely used in the electric light bulbs, fluorescent tubes, radio valves , mercury arc rectifiers and x-ray tubes in the form of filament, cathode, anode, screen and control grids.</a:t>
            </a:r>
          </a:p>
          <a:p>
            <a:pPr marL="514350" indent="-514350">
              <a:buNone/>
            </a:pPr>
            <a:r>
              <a:rPr lang="en-US" sz="2800" dirty="0" smtClean="0">
                <a:solidFill>
                  <a:srgbClr val="00B050"/>
                </a:solidFill>
              </a:rPr>
              <a:t>Refractory metal carbides are used for dies, rolls, cutting tools, etc. at high temperature.</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1371600"/>
          </a:xfrm>
        </p:spPr>
        <p:txBody>
          <a:bodyPr/>
          <a:lstStyle/>
          <a:p>
            <a:pPr eaLnBrk="1" hangingPunct="1">
              <a:defRPr/>
            </a:pPr>
            <a:r>
              <a:rPr lang="en-US" dirty="0" smtClean="0"/>
              <a:t>Application of P/M</a:t>
            </a:r>
          </a:p>
        </p:txBody>
      </p:sp>
      <p:sp>
        <p:nvSpPr>
          <p:cNvPr id="7" name="Content Placeholder 6"/>
          <p:cNvSpPr>
            <a:spLocks noGrp="1"/>
          </p:cNvSpPr>
          <p:nvPr>
            <p:ph idx="1"/>
          </p:nvPr>
        </p:nvSpPr>
        <p:spPr>
          <a:xfrm>
            <a:off x="457200" y="1600200"/>
            <a:ext cx="8229600" cy="4724400"/>
          </a:xfrm>
        </p:spPr>
        <p:txBody>
          <a:bodyPr>
            <a:normAutofit fontScale="92500" lnSpcReduction="10000"/>
          </a:bodyPr>
          <a:lstStyle/>
          <a:p>
            <a:pPr marL="514350" indent="-514350">
              <a:buNone/>
            </a:pPr>
            <a:r>
              <a:rPr lang="en-US" sz="2800" dirty="0" smtClean="0">
                <a:solidFill>
                  <a:srgbClr val="FF0000"/>
                </a:solidFill>
              </a:rPr>
              <a:t>4) Aerospace application:</a:t>
            </a:r>
          </a:p>
          <a:p>
            <a:pPr marL="514350" indent="-514350">
              <a:buNone/>
            </a:pPr>
            <a:r>
              <a:rPr lang="en-US" sz="2800" dirty="0" smtClean="0">
                <a:solidFill>
                  <a:srgbClr val="00B050"/>
                </a:solidFill>
              </a:rPr>
              <a:t>Metal powder play an important role in rockets, missile, satellites and space vehicles. </a:t>
            </a:r>
          </a:p>
          <a:p>
            <a:pPr marL="514350" indent="-514350">
              <a:buNone/>
            </a:pPr>
            <a:r>
              <a:rPr lang="en-US" sz="2800" dirty="0" smtClean="0">
                <a:solidFill>
                  <a:srgbClr val="0070C0"/>
                </a:solidFill>
              </a:rPr>
              <a:t>Metal powder of Be, Al, Mg and Zr are used as solid fuels in rockets and missiles.</a:t>
            </a:r>
          </a:p>
          <a:p>
            <a:pPr marL="514350" indent="-514350">
              <a:buNone/>
            </a:pPr>
            <a:r>
              <a:rPr lang="en-US" sz="2800" dirty="0" smtClean="0">
                <a:solidFill>
                  <a:srgbClr val="00B050"/>
                </a:solidFill>
              </a:rPr>
              <a:t>Tungsten parts with uniform distribution of porosity are used in plasma jet engine and ion engine which are operated at about 1800c </a:t>
            </a:r>
          </a:p>
          <a:p>
            <a:pPr marL="514350" indent="-514350">
              <a:buNone/>
            </a:pPr>
            <a:r>
              <a:rPr lang="en-US" sz="2800" dirty="0" smtClean="0">
                <a:solidFill>
                  <a:srgbClr val="0070C0"/>
                </a:solidFill>
              </a:rPr>
              <a:t>Bronze bearing, filters, ferrite cores for transformers and inductor coils and alnico magnetic materials in communication systems are used in various space satellites and vehicles.</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1371600"/>
          </a:xfrm>
        </p:spPr>
        <p:txBody>
          <a:bodyPr/>
          <a:lstStyle/>
          <a:p>
            <a:pPr eaLnBrk="1" hangingPunct="1">
              <a:defRPr/>
            </a:pPr>
            <a:r>
              <a:rPr lang="en-US" dirty="0" smtClean="0"/>
              <a:t>Application of P/M</a:t>
            </a:r>
          </a:p>
        </p:txBody>
      </p:sp>
      <p:sp>
        <p:nvSpPr>
          <p:cNvPr id="7" name="Content Placeholder 6"/>
          <p:cNvSpPr>
            <a:spLocks noGrp="1"/>
          </p:cNvSpPr>
          <p:nvPr>
            <p:ph idx="1"/>
          </p:nvPr>
        </p:nvSpPr>
        <p:spPr>
          <a:xfrm>
            <a:off x="457200" y="1600200"/>
            <a:ext cx="8229600" cy="4724400"/>
          </a:xfrm>
        </p:spPr>
        <p:txBody>
          <a:bodyPr>
            <a:normAutofit/>
          </a:bodyPr>
          <a:lstStyle/>
          <a:p>
            <a:pPr marL="514350" indent="-514350">
              <a:buNone/>
            </a:pPr>
            <a:r>
              <a:rPr lang="en-US" sz="2800" dirty="0" smtClean="0">
                <a:solidFill>
                  <a:srgbClr val="FF0000"/>
                </a:solidFill>
              </a:rPr>
              <a:t>5) Other applications:</a:t>
            </a:r>
          </a:p>
          <a:p>
            <a:pPr marL="514350" indent="-514350">
              <a:buNone/>
            </a:pPr>
            <a:r>
              <a:rPr lang="en-US" sz="2800" dirty="0" smtClean="0">
                <a:solidFill>
                  <a:srgbClr val="0070C0"/>
                </a:solidFill>
              </a:rPr>
              <a:t>Parts in clock and timing devices, typewriters, adding machines, calculators, permanent magnets and laminated bimetallic strips.</a:t>
            </a:r>
          </a:p>
          <a:p>
            <a:pPr marL="514350" indent="-514350">
              <a:buNone/>
            </a:pPr>
            <a:r>
              <a:rPr lang="en-US" sz="2800" dirty="0" smtClean="0">
                <a:solidFill>
                  <a:srgbClr val="00B050"/>
                </a:solidFill>
              </a:rPr>
              <a:t>The manufacture of some of the components such as sintered porous bearings, cemented carbides, refractory metals, etc. </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927100" y="596900"/>
            <a:ext cx="7467600" cy="823913"/>
          </a:xfrm>
          <a:prstGeom prst="rect">
            <a:avLst/>
          </a:prstGeom>
          <a:noFill/>
          <a:ln w="9525">
            <a:noFill/>
            <a:miter lim="800000"/>
            <a:headEnd/>
            <a:tailEnd/>
          </a:ln>
        </p:spPr>
        <p:txBody>
          <a:bodyPr lIns="92075" tIns="46038" rIns="92075" bIns="46038">
            <a:spAutoFit/>
          </a:bodyPr>
          <a:lstStyle/>
          <a:p>
            <a:pPr algn="ctr"/>
            <a:endParaRPr lang="en-US" sz="4800">
              <a:solidFill>
                <a:srgbClr val="FFFF00"/>
              </a:solidFill>
            </a:endParaRPr>
          </a:p>
        </p:txBody>
      </p:sp>
      <p:pic>
        <p:nvPicPr>
          <p:cNvPr id="6159" name="Picture 15" descr="NSF"/>
          <p:cNvPicPr>
            <a:picLocks noGrp="1" noChangeAspect="1" noChangeArrowheads="1"/>
          </p:cNvPicPr>
          <p:nvPr>
            <p:ph sz="half" idx="1"/>
          </p:nvPr>
        </p:nvPicPr>
        <p:blipFill>
          <a:blip r:embed="rId3"/>
          <a:srcRect/>
          <a:stretch>
            <a:fillRect/>
          </a:stretch>
        </p:blipFill>
        <p:spPr>
          <a:xfrm>
            <a:off x="2070100" y="5111750"/>
            <a:ext cx="5168900" cy="1104900"/>
          </a:xfrm>
          <a:noFill/>
        </p:spPr>
      </p:pic>
      <p:pic>
        <p:nvPicPr>
          <p:cNvPr id="6163" name="Picture 19" descr="Tapping"/>
          <p:cNvPicPr>
            <a:picLocks noChangeAspect="1" noChangeArrowheads="1"/>
          </p:cNvPicPr>
          <p:nvPr/>
        </p:nvPicPr>
        <p:blipFill>
          <a:blip r:embed="rId4"/>
          <a:srcRect/>
          <a:stretch>
            <a:fillRect/>
          </a:stretch>
        </p:blipFill>
        <p:spPr bwMode="auto">
          <a:xfrm>
            <a:off x="3403600" y="2544763"/>
            <a:ext cx="2676525" cy="2243137"/>
          </a:xfrm>
          <a:prstGeom prst="rect">
            <a:avLst/>
          </a:prstGeom>
          <a:noFill/>
          <a:ln w="9525">
            <a:noFill/>
            <a:miter lim="800000"/>
            <a:headEnd/>
            <a:tailEnd/>
          </a:ln>
        </p:spPr>
      </p:pic>
      <p:pic>
        <p:nvPicPr>
          <p:cNvPr id="6178" name="Picture 34" descr="UT-Emily2(Small)"/>
          <p:cNvPicPr>
            <a:picLocks noChangeAspect="1" noChangeArrowheads="1"/>
          </p:cNvPicPr>
          <p:nvPr/>
        </p:nvPicPr>
        <p:blipFill>
          <a:blip r:embed="rId5"/>
          <a:srcRect/>
          <a:stretch>
            <a:fillRect/>
          </a:stretch>
        </p:blipFill>
        <p:spPr bwMode="auto">
          <a:xfrm>
            <a:off x="5835650" y="2544763"/>
            <a:ext cx="2490788" cy="2251075"/>
          </a:xfrm>
          <a:prstGeom prst="rect">
            <a:avLst/>
          </a:prstGeom>
          <a:noFill/>
          <a:ln w="9525">
            <a:noFill/>
            <a:miter lim="800000"/>
            <a:headEnd/>
            <a:tailEnd/>
          </a:ln>
        </p:spPr>
      </p:pic>
      <p:pic>
        <p:nvPicPr>
          <p:cNvPr id="6183" name="Picture 39" descr="LPI Spray3"/>
          <p:cNvPicPr>
            <a:picLocks noGrp="1" noChangeAspect="1" noChangeArrowheads="1"/>
          </p:cNvPicPr>
          <p:nvPr>
            <p:ph sz="quarter" idx="2"/>
          </p:nvPr>
        </p:nvPicPr>
        <p:blipFill>
          <a:blip r:embed="rId6" cstate="print"/>
          <a:srcRect r="18269"/>
          <a:stretch>
            <a:fillRect/>
          </a:stretch>
        </p:blipFill>
        <p:spPr>
          <a:xfrm>
            <a:off x="954088" y="2540000"/>
            <a:ext cx="2462212" cy="2260600"/>
          </a:xfrm>
          <a:noFill/>
        </p:spPr>
      </p:pic>
      <p:sp>
        <p:nvSpPr>
          <p:cNvPr id="3079" name="Rectangle 40"/>
          <p:cNvSpPr>
            <a:spLocks noGrp="1" noChangeArrowheads="1"/>
          </p:cNvSpPr>
          <p:nvPr>
            <p:ph type="title"/>
          </p:nvPr>
        </p:nvSpPr>
        <p:spPr/>
        <p:txBody>
          <a:bodyPr>
            <a:normAutofit fontScale="90000"/>
          </a:bodyPr>
          <a:lstStyle/>
          <a:p>
            <a:r>
              <a:rPr lang="en-US" dirty="0" smtClean="0">
                <a:solidFill>
                  <a:srgbClr val="FF0000"/>
                </a:solidFill>
              </a:rPr>
              <a:t>Introduction to Nondestructive Testing</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183"/>
                                        </p:tgtEl>
                                        <p:attrNameLst>
                                          <p:attrName>style.visibility</p:attrName>
                                        </p:attrNameLst>
                                      </p:cBhvr>
                                      <p:to>
                                        <p:strVal val="visible"/>
                                      </p:to>
                                    </p:set>
                                    <p:animEffect transition="in" filter="slide(fromLeft)">
                                      <p:cBhvr>
                                        <p:cTn id="7" dur="500"/>
                                        <p:tgtEl>
                                          <p:spTgt spid="618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163"/>
                                        </p:tgtEl>
                                        <p:attrNameLst>
                                          <p:attrName>style.visibility</p:attrName>
                                        </p:attrNameLst>
                                      </p:cBhvr>
                                      <p:to>
                                        <p:strVal val="visible"/>
                                      </p:to>
                                    </p:set>
                                    <p:animEffect transition="in" filter="slide(fromLeft)">
                                      <p:cBhvr>
                                        <p:cTn id="11" dur="500"/>
                                        <p:tgtEl>
                                          <p:spTgt spid="616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178"/>
                                        </p:tgtEl>
                                        <p:attrNameLst>
                                          <p:attrName>style.visibility</p:attrName>
                                        </p:attrNameLst>
                                      </p:cBhvr>
                                      <p:to>
                                        <p:strVal val="visible"/>
                                      </p:to>
                                    </p:set>
                                    <p:animEffect transition="in" filter="slide(fromLeft)">
                                      <p:cBhvr>
                                        <p:cTn id="15" dur="500"/>
                                        <p:tgtEl>
                                          <p:spTgt spid="617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159"/>
                                        </p:tgtEl>
                                        <p:attrNameLst>
                                          <p:attrName>style.visibility</p:attrName>
                                        </p:attrNameLst>
                                      </p:cBhvr>
                                      <p:to>
                                        <p:strVal val="visible"/>
                                      </p:to>
                                    </p:set>
                                    <p:animEffect transition="in" filter="wipe(left)">
                                      <p:cBhvr>
                                        <p:cTn id="19" dur="1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65200" y="292100"/>
            <a:ext cx="7162800" cy="1143000"/>
          </a:xfrm>
          <a:noFill/>
        </p:spPr>
        <p:txBody>
          <a:bodyPr/>
          <a:lstStyle/>
          <a:p>
            <a:r>
              <a:rPr lang="en-US" dirty="0" smtClean="0">
                <a:solidFill>
                  <a:srgbClr val="FF0000"/>
                </a:solidFill>
              </a:rPr>
              <a:t>Outline</a:t>
            </a:r>
          </a:p>
        </p:txBody>
      </p:sp>
      <p:sp>
        <p:nvSpPr>
          <p:cNvPr id="10243" name="Rectangle 3"/>
          <p:cNvSpPr>
            <a:spLocks noGrp="1" noChangeArrowheads="1"/>
          </p:cNvSpPr>
          <p:nvPr>
            <p:ph type="body" idx="1"/>
          </p:nvPr>
        </p:nvSpPr>
        <p:spPr>
          <a:xfrm>
            <a:off x="2146300" y="1435100"/>
            <a:ext cx="5740400" cy="3568700"/>
          </a:xfrm>
          <a:noFill/>
        </p:spPr>
        <p:txBody>
          <a:bodyPr/>
          <a:lstStyle/>
          <a:p>
            <a:pPr>
              <a:lnSpc>
                <a:spcPct val="120000"/>
              </a:lnSpc>
            </a:pPr>
            <a:r>
              <a:rPr lang="en-US" sz="2800" smtClean="0"/>
              <a:t>Introduction to NDT</a:t>
            </a:r>
          </a:p>
          <a:p>
            <a:pPr>
              <a:lnSpc>
                <a:spcPct val="80000"/>
              </a:lnSpc>
            </a:pPr>
            <a:r>
              <a:rPr lang="en-US" sz="2800" smtClean="0"/>
              <a:t>Overview of Six Most </a:t>
            </a:r>
            <a:br>
              <a:rPr lang="en-US" sz="2800" smtClean="0"/>
            </a:br>
            <a:r>
              <a:rPr lang="en-US" sz="2800" smtClean="0"/>
              <a:t>Common NDT Methods</a:t>
            </a:r>
          </a:p>
          <a:p>
            <a:pPr>
              <a:lnSpc>
                <a:spcPct val="120000"/>
              </a:lnSpc>
            </a:pPr>
            <a:r>
              <a:rPr lang="en-US" sz="2800" smtClean="0"/>
              <a:t>Selected Applications</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advAuto="100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533400" y="1371600"/>
            <a:ext cx="4651375" cy="3508375"/>
          </a:xfrm>
          <a:prstGeom prst="rect">
            <a:avLst/>
          </a:prstGeom>
          <a:noFill/>
          <a:ln w="9525">
            <a:noFill/>
            <a:miter lim="800000"/>
            <a:headEnd/>
            <a:tailEnd/>
          </a:ln>
        </p:spPr>
        <p:txBody>
          <a:bodyPr lIns="92075" tIns="46038" rIns="92075" bIns="46038">
            <a:spAutoFit/>
          </a:bodyPr>
          <a:lstStyle/>
          <a:p>
            <a:r>
              <a:rPr lang="en-US" sz="2800"/>
              <a:t>The use of noninvasive </a:t>
            </a:r>
          </a:p>
          <a:p>
            <a:r>
              <a:rPr lang="en-US" sz="2800"/>
              <a:t>techniques to determine </a:t>
            </a:r>
          </a:p>
          <a:p>
            <a:r>
              <a:rPr lang="en-US" sz="2800"/>
              <a:t>the integrity of a material, </a:t>
            </a:r>
          </a:p>
          <a:p>
            <a:r>
              <a:rPr lang="en-US" sz="2800"/>
              <a:t>component or structure </a:t>
            </a:r>
          </a:p>
          <a:p>
            <a:r>
              <a:rPr lang="en-US" sz="2800"/>
              <a:t>		or </a:t>
            </a:r>
          </a:p>
          <a:p>
            <a:r>
              <a:rPr lang="en-US" sz="2800"/>
              <a:t>quantitatively measure</a:t>
            </a:r>
          </a:p>
          <a:p>
            <a:r>
              <a:rPr lang="en-US" sz="2800"/>
              <a:t>some characteristic of</a:t>
            </a:r>
          </a:p>
          <a:p>
            <a:r>
              <a:rPr lang="en-US" sz="2800"/>
              <a:t>an object.</a:t>
            </a:r>
            <a:r>
              <a:rPr lang="en-US" sz="2400" b="0"/>
              <a:t> </a:t>
            </a:r>
          </a:p>
        </p:txBody>
      </p:sp>
      <p:sp>
        <p:nvSpPr>
          <p:cNvPr id="8206" name="Text Box 14"/>
          <p:cNvSpPr txBox="1">
            <a:spLocks noChangeArrowheads="1"/>
          </p:cNvSpPr>
          <p:nvPr/>
        </p:nvSpPr>
        <p:spPr bwMode="auto">
          <a:xfrm>
            <a:off x="1117600" y="5499100"/>
            <a:ext cx="6561138" cy="457200"/>
          </a:xfrm>
          <a:prstGeom prst="rect">
            <a:avLst/>
          </a:prstGeom>
          <a:noFill/>
          <a:ln w="12700">
            <a:noFill/>
            <a:miter lim="800000"/>
            <a:headEnd type="none" w="sm" len="sm"/>
            <a:tailEnd type="none" w="sm" len="sm"/>
          </a:ln>
        </p:spPr>
        <p:txBody>
          <a:bodyPr wrap="none">
            <a:spAutoFit/>
          </a:bodyPr>
          <a:lstStyle/>
          <a:p>
            <a:r>
              <a:rPr lang="en-US" sz="2400"/>
              <a:t>i.e.  Inspect or measure without doing harm.</a:t>
            </a:r>
            <a:endParaRPr lang="en-US" sz="2400" b="0"/>
          </a:p>
        </p:txBody>
      </p:sp>
      <p:pic>
        <p:nvPicPr>
          <p:cNvPr id="8212" name="Picture 20" descr="Beam Modelling 1"/>
          <p:cNvPicPr>
            <a:picLocks noGrp="1" noChangeAspect="1" noChangeArrowheads="1"/>
          </p:cNvPicPr>
          <p:nvPr>
            <p:ph/>
          </p:nvPr>
        </p:nvPicPr>
        <p:blipFill>
          <a:blip r:embed="rId3"/>
          <a:srcRect/>
          <a:stretch>
            <a:fillRect/>
          </a:stretch>
        </p:blipFill>
        <p:spPr>
          <a:xfrm>
            <a:off x="5260975" y="1422400"/>
            <a:ext cx="2946400" cy="3771900"/>
          </a:xfrm>
          <a:noFill/>
        </p:spPr>
      </p:pic>
      <p:sp>
        <p:nvSpPr>
          <p:cNvPr id="5125" name="Rectangle 22"/>
          <p:cNvSpPr>
            <a:spLocks noGrp="1" noChangeArrowheads="1"/>
          </p:cNvSpPr>
          <p:nvPr>
            <p:ph type="title" idx="4294967295"/>
          </p:nvPr>
        </p:nvSpPr>
        <p:spPr>
          <a:xfrm>
            <a:off x="990600" y="304800"/>
            <a:ext cx="7162800" cy="1143000"/>
          </a:xfrm>
        </p:spPr>
        <p:txBody>
          <a:bodyPr/>
          <a:lstStyle/>
          <a:p>
            <a:r>
              <a:rPr lang="en-US" smtClean="0"/>
              <a:t>Definition of NDT</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out)">
                                      <p:cBhvr>
                                        <p:cTn id="7" dur="500"/>
                                        <p:tgtEl>
                                          <p:spTgt spid="819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8212"/>
                                        </p:tgtEl>
                                        <p:attrNameLst>
                                          <p:attrName>style.visibility</p:attrName>
                                        </p:attrNameLst>
                                      </p:cBhvr>
                                      <p:to>
                                        <p:strVal val="visible"/>
                                      </p:to>
                                    </p:set>
                                    <p:anim calcmode="lin" valueType="num">
                                      <p:cBhvr>
                                        <p:cTn id="11" dur="1000" fill="hold"/>
                                        <p:tgtEl>
                                          <p:spTgt spid="8212"/>
                                        </p:tgtEl>
                                        <p:attrNameLst>
                                          <p:attrName>ppt_w</p:attrName>
                                        </p:attrNameLst>
                                      </p:cBhvr>
                                      <p:tavLst>
                                        <p:tav tm="0">
                                          <p:val>
                                            <p:strVal val="#ppt_w*0.70"/>
                                          </p:val>
                                        </p:tav>
                                        <p:tav tm="100000">
                                          <p:val>
                                            <p:strVal val="#ppt_w"/>
                                          </p:val>
                                        </p:tav>
                                      </p:tavLst>
                                    </p:anim>
                                    <p:anim calcmode="lin" valueType="num">
                                      <p:cBhvr>
                                        <p:cTn id="12" dur="1000" fill="hold"/>
                                        <p:tgtEl>
                                          <p:spTgt spid="8212"/>
                                        </p:tgtEl>
                                        <p:attrNameLst>
                                          <p:attrName>ppt_h</p:attrName>
                                        </p:attrNameLst>
                                      </p:cBhvr>
                                      <p:tavLst>
                                        <p:tav tm="0">
                                          <p:val>
                                            <p:strVal val="#ppt_h"/>
                                          </p:val>
                                        </p:tav>
                                        <p:tav tm="100000">
                                          <p:val>
                                            <p:strVal val="#ppt_h"/>
                                          </p:val>
                                        </p:tav>
                                      </p:tavLst>
                                    </p:anim>
                                    <p:animEffect transition="in" filter="fade">
                                      <p:cBhvr>
                                        <p:cTn id="13" dur="1000"/>
                                        <p:tgtEl>
                                          <p:spTgt spid="8212"/>
                                        </p:tgtEl>
                                      </p:cBhvr>
                                    </p:animEffect>
                                  </p:childTnLst>
                                </p:cTn>
                              </p:par>
                            </p:childTnLst>
                          </p:cTn>
                        </p:par>
                        <p:par>
                          <p:cTn id="14" fill="hold">
                            <p:stCondLst>
                              <p:cond delay="1500"/>
                            </p:stCondLst>
                            <p:childTnLst>
                              <p:par>
                                <p:cTn id="15" presetID="10" presetClass="entr" presetSubtype="0" fill="hold" grpId="0" nodeType="afterEffect">
                                  <p:stCondLst>
                                    <p:cond delay="1000"/>
                                  </p:stCondLst>
                                  <p:childTnLst>
                                    <p:set>
                                      <p:cBhvr>
                                        <p:cTn id="16" dur="1" fill="hold">
                                          <p:stCondLst>
                                            <p:cond delay="0"/>
                                          </p:stCondLst>
                                        </p:cTn>
                                        <p:tgtEl>
                                          <p:spTgt spid="8206"/>
                                        </p:tgtEl>
                                        <p:attrNameLst>
                                          <p:attrName>style.visibility</p:attrName>
                                        </p:attrNameLst>
                                      </p:cBhvr>
                                      <p:to>
                                        <p:strVal val="visible"/>
                                      </p:to>
                                    </p:set>
                                    <p:animEffect transition="in" filter="fade">
                                      <p:cBhvr>
                                        <p:cTn id="17" dur="20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20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927100" y="190500"/>
            <a:ext cx="7162800" cy="1143000"/>
          </a:xfrm>
          <a:noFill/>
        </p:spPr>
        <p:txBody>
          <a:bodyPr/>
          <a:lstStyle/>
          <a:p>
            <a:pPr>
              <a:lnSpc>
                <a:spcPct val="90000"/>
              </a:lnSpc>
            </a:pPr>
            <a:r>
              <a:rPr lang="en-US" smtClean="0"/>
              <a:t>Methods of NDT</a:t>
            </a:r>
          </a:p>
        </p:txBody>
      </p:sp>
      <p:sp>
        <p:nvSpPr>
          <p:cNvPr id="40963" name="Rectangle 1027"/>
          <p:cNvSpPr>
            <a:spLocks noGrp="1" noChangeArrowheads="1"/>
          </p:cNvSpPr>
          <p:nvPr>
            <p:ph type="body" idx="1"/>
          </p:nvPr>
        </p:nvSpPr>
        <p:spPr>
          <a:xfrm>
            <a:off x="977900" y="1320800"/>
            <a:ext cx="1143000" cy="914400"/>
          </a:xfrm>
          <a:noFill/>
        </p:spPr>
        <p:txBody>
          <a:bodyPr>
            <a:normAutofit fontScale="92500" lnSpcReduction="10000"/>
          </a:bodyPr>
          <a:lstStyle/>
          <a:p>
            <a:pPr>
              <a:lnSpc>
                <a:spcPct val="90000"/>
              </a:lnSpc>
              <a:buFontTx/>
              <a:buNone/>
            </a:pPr>
            <a:endParaRPr lang="en-US" smtClean="0"/>
          </a:p>
          <a:p>
            <a:pPr>
              <a:lnSpc>
                <a:spcPct val="90000"/>
              </a:lnSpc>
              <a:buFontTx/>
              <a:buNone/>
            </a:pPr>
            <a:r>
              <a:rPr lang="en-US" smtClean="0">
                <a:solidFill>
                  <a:schemeClr val="tx2"/>
                </a:solidFill>
              </a:rPr>
              <a:t>Visual</a:t>
            </a:r>
          </a:p>
        </p:txBody>
      </p:sp>
      <p:sp>
        <p:nvSpPr>
          <p:cNvPr id="40964" name="Rectangle 1028"/>
          <p:cNvSpPr>
            <a:spLocks noChangeArrowheads="1"/>
          </p:cNvSpPr>
          <p:nvPr/>
        </p:nvSpPr>
        <p:spPr bwMode="auto">
          <a:xfrm rot="-900000">
            <a:off x="5700713" y="4075113"/>
            <a:ext cx="2582862" cy="454025"/>
          </a:xfrm>
          <a:prstGeom prst="rect">
            <a:avLst/>
          </a:prstGeom>
          <a:noFill/>
          <a:ln w="9525">
            <a:noFill/>
            <a:miter lim="800000"/>
            <a:headEnd/>
            <a:tailEnd/>
          </a:ln>
        </p:spPr>
        <p:txBody>
          <a:bodyPr wrap="none" lIns="90488" tIns="44450" rIns="90488" bIns="44450">
            <a:spAutoFit/>
          </a:bodyPr>
          <a:lstStyle/>
          <a:p>
            <a:r>
              <a:rPr lang="en-US" sz="2400">
                <a:solidFill>
                  <a:schemeClr val="tx2"/>
                </a:solidFill>
              </a:rPr>
              <a:t>Liquid Penetrant</a:t>
            </a:r>
          </a:p>
        </p:txBody>
      </p:sp>
      <p:sp>
        <p:nvSpPr>
          <p:cNvPr id="40965" name="Rectangle 1029"/>
          <p:cNvSpPr>
            <a:spLocks noChangeArrowheads="1"/>
          </p:cNvSpPr>
          <p:nvPr/>
        </p:nvSpPr>
        <p:spPr bwMode="auto">
          <a:xfrm rot="-736485">
            <a:off x="5397500" y="2311400"/>
            <a:ext cx="2687638" cy="454025"/>
          </a:xfrm>
          <a:prstGeom prst="rect">
            <a:avLst/>
          </a:prstGeom>
          <a:noFill/>
          <a:ln w="9525">
            <a:noFill/>
            <a:miter lim="800000"/>
            <a:headEnd/>
            <a:tailEnd/>
          </a:ln>
        </p:spPr>
        <p:txBody>
          <a:bodyPr wrap="none" lIns="90488" tIns="44450" rIns="90488" bIns="44450">
            <a:spAutoFit/>
          </a:bodyPr>
          <a:lstStyle/>
          <a:p>
            <a:r>
              <a:rPr lang="en-US" sz="2400">
                <a:solidFill>
                  <a:schemeClr val="tx2"/>
                </a:solidFill>
              </a:rPr>
              <a:t>Magnetic Particle</a:t>
            </a:r>
          </a:p>
        </p:txBody>
      </p:sp>
      <p:sp>
        <p:nvSpPr>
          <p:cNvPr id="40966" name="Rectangle 1030"/>
          <p:cNvSpPr>
            <a:spLocks noChangeArrowheads="1"/>
          </p:cNvSpPr>
          <p:nvPr/>
        </p:nvSpPr>
        <p:spPr bwMode="auto">
          <a:xfrm rot="897720">
            <a:off x="5918200" y="5613400"/>
            <a:ext cx="2111375" cy="454025"/>
          </a:xfrm>
          <a:prstGeom prst="rect">
            <a:avLst/>
          </a:prstGeom>
          <a:noFill/>
          <a:ln w="9525">
            <a:noFill/>
            <a:miter lim="800000"/>
            <a:headEnd/>
            <a:tailEnd/>
          </a:ln>
        </p:spPr>
        <p:txBody>
          <a:bodyPr wrap="none" lIns="90488" tIns="44450" rIns="90488" bIns="44450">
            <a:spAutoFit/>
          </a:bodyPr>
          <a:lstStyle/>
          <a:p>
            <a:r>
              <a:rPr lang="en-US" sz="2400">
                <a:solidFill>
                  <a:schemeClr val="tx2"/>
                </a:solidFill>
              </a:rPr>
              <a:t>Eddy Current</a:t>
            </a:r>
          </a:p>
        </p:txBody>
      </p:sp>
      <p:sp>
        <p:nvSpPr>
          <p:cNvPr id="40967" name="Rectangle 1031"/>
          <p:cNvSpPr>
            <a:spLocks noChangeArrowheads="1"/>
          </p:cNvSpPr>
          <p:nvPr/>
        </p:nvSpPr>
        <p:spPr bwMode="auto">
          <a:xfrm rot="1530306">
            <a:off x="735013" y="4887913"/>
            <a:ext cx="1671637" cy="454025"/>
          </a:xfrm>
          <a:prstGeom prst="rect">
            <a:avLst/>
          </a:prstGeom>
          <a:noFill/>
          <a:ln w="9525">
            <a:noFill/>
            <a:miter lim="800000"/>
            <a:headEnd/>
            <a:tailEnd/>
          </a:ln>
        </p:spPr>
        <p:txBody>
          <a:bodyPr wrap="none" lIns="90488" tIns="44450" rIns="90488" bIns="44450">
            <a:spAutoFit/>
          </a:bodyPr>
          <a:lstStyle/>
          <a:p>
            <a:r>
              <a:rPr lang="en-US" sz="2400">
                <a:solidFill>
                  <a:schemeClr val="tx2"/>
                </a:solidFill>
              </a:rPr>
              <a:t>Ultrasonic</a:t>
            </a:r>
          </a:p>
        </p:txBody>
      </p:sp>
      <p:sp>
        <p:nvSpPr>
          <p:cNvPr id="40968" name="Rectangle 1032"/>
          <p:cNvSpPr>
            <a:spLocks noChangeArrowheads="1"/>
          </p:cNvSpPr>
          <p:nvPr/>
        </p:nvSpPr>
        <p:spPr bwMode="auto">
          <a:xfrm rot="-606950">
            <a:off x="2565400" y="3086100"/>
            <a:ext cx="1304925" cy="454025"/>
          </a:xfrm>
          <a:prstGeom prst="rect">
            <a:avLst/>
          </a:prstGeom>
          <a:noFill/>
          <a:ln w="9525">
            <a:noFill/>
            <a:miter lim="800000"/>
            <a:headEnd/>
            <a:tailEnd/>
          </a:ln>
        </p:spPr>
        <p:txBody>
          <a:bodyPr lIns="90488" tIns="44450" rIns="90488" bIns="44450">
            <a:spAutoFit/>
          </a:bodyPr>
          <a:lstStyle/>
          <a:p>
            <a:r>
              <a:rPr lang="en-US" sz="2400">
                <a:solidFill>
                  <a:schemeClr val="tx2"/>
                </a:solidFill>
              </a:rPr>
              <a:t>X-ray </a:t>
            </a:r>
          </a:p>
        </p:txBody>
      </p:sp>
      <p:sp>
        <p:nvSpPr>
          <p:cNvPr id="40969" name="Rectangle 1033"/>
          <p:cNvSpPr>
            <a:spLocks noChangeArrowheads="1"/>
          </p:cNvSpPr>
          <p:nvPr/>
        </p:nvSpPr>
        <p:spPr bwMode="auto">
          <a:xfrm rot="868879">
            <a:off x="3492500" y="1930400"/>
            <a:ext cx="1739900" cy="454025"/>
          </a:xfrm>
          <a:prstGeom prst="rect">
            <a:avLst/>
          </a:prstGeom>
          <a:noFill/>
          <a:ln w="9525">
            <a:noFill/>
            <a:miter lim="800000"/>
            <a:headEnd/>
            <a:tailEnd/>
          </a:ln>
        </p:spPr>
        <p:txBody>
          <a:bodyPr wrap="none" lIns="90488" tIns="44450" rIns="90488" bIns="44450">
            <a:spAutoFit/>
          </a:bodyPr>
          <a:lstStyle/>
          <a:p>
            <a:r>
              <a:rPr lang="en-US" sz="2400"/>
              <a:t>Microwave</a:t>
            </a:r>
          </a:p>
        </p:txBody>
      </p:sp>
      <p:sp>
        <p:nvSpPr>
          <p:cNvPr id="40970" name="Rectangle 1034"/>
          <p:cNvSpPr>
            <a:spLocks noChangeArrowheads="1"/>
          </p:cNvSpPr>
          <p:nvPr/>
        </p:nvSpPr>
        <p:spPr bwMode="auto">
          <a:xfrm rot="572926">
            <a:off x="582613" y="3744913"/>
            <a:ext cx="2906712" cy="454025"/>
          </a:xfrm>
          <a:prstGeom prst="rect">
            <a:avLst/>
          </a:prstGeom>
          <a:noFill/>
          <a:ln w="9525">
            <a:noFill/>
            <a:miter lim="800000"/>
            <a:headEnd/>
            <a:tailEnd/>
          </a:ln>
        </p:spPr>
        <p:txBody>
          <a:bodyPr wrap="none" lIns="90488" tIns="44450" rIns="90488" bIns="44450">
            <a:spAutoFit/>
          </a:bodyPr>
          <a:lstStyle/>
          <a:p>
            <a:r>
              <a:rPr lang="en-US" sz="2400"/>
              <a:t>Acoustic Emission</a:t>
            </a:r>
          </a:p>
        </p:txBody>
      </p:sp>
      <p:sp>
        <p:nvSpPr>
          <p:cNvPr id="40971" name="Rectangle 1035"/>
          <p:cNvSpPr>
            <a:spLocks noChangeArrowheads="1"/>
          </p:cNvSpPr>
          <p:nvPr/>
        </p:nvSpPr>
        <p:spPr bwMode="auto">
          <a:xfrm rot="998456">
            <a:off x="6235700" y="1549400"/>
            <a:ext cx="2314575" cy="454025"/>
          </a:xfrm>
          <a:prstGeom prst="rect">
            <a:avLst/>
          </a:prstGeom>
          <a:noFill/>
          <a:ln w="9525">
            <a:noFill/>
            <a:miter lim="800000"/>
            <a:headEnd/>
            <a:tailEnd/>
          </a:ln>
        </p:spPr>
        <p:txBody>
          <a:bodyPr wrap="none" lIns="90488" tIns="44450" rIns="90488" bIns="44450">
            <a:spAutoFit/>
          </a:bodyPr>
          <a:lstStyle/>
          <a:p>
            <a:r>
              <a:rPr lang="en-US" sz="2400"/>
              <a:t>Thermography</a:t>
            </a:r>
          </a:p>
        </p:txBody>
      </p:sp>
      <p:sp>
        <p:nvSpPr>
          <p:cNvPr id="40972" name="Rectangle 1036"/>
          <p:cNvSpPr>
            <a:spLocks noChangeArrowheads="1"/>
          </p:cNvSpPr>
          <p:nvPr/>
        </p:nvSpPr>
        <p:spPr bwMode="auto">
          <a:xfrm rot="815357">
            <a:off x="3259138" y="5626100"/>
            <a:ext cx="3173412" cy="454025"/>
          </a:xfrm>
          <a:prstGeom prst="rect">
            <a:avLst/>
          </a:prstGeom>
          <a:noFill/>
          <a:ln w="9525">
            <a:noFill/>
            <a:miter lim="800000"/>
            <a:headEnd/>
            <a:tailEnd/>
          </a:ln>
        </p:spPr>
        <p:txBody>
          <a:bodyPr lIns="90488" tIns="44450" rIns="90488" bIns="44450">
            <a:spAutoFit/>
          </a:bodyPr>
          <a:lstStyle/>
          <a:p>
            <a:r>
              <a:rPr lang="en-US" sz="2400"/>
              <a:t>Laser Interferometry</a:t>
            </a:r>
          </a:p>
        </p:txBody>
      </p:sp>
      <p:sp>
        <p:nvSpPr>
          <p:cNvPr id="40973" name="Rectangle 1037"/>
          <p:cNvSpPr>
            <a:spLocks noChangeArrowheads="1"/>
          </p:cNvSpPr>
          <p:nvPr/>
        </p:nvSpPr>
        <p:spPr bwMode="auto">
          <a:xfrm rot="13114">
            <a:off x="5041900" y="4864100"/>
            <a:ext cx="1822450" cy="454025"/>
          </a:xfrm>
          <a:prstGeom prst="rect">
            <a:avLst/>
          </a:prstGeom>
          <a:noFill/>
          <a:ln w="9525">
            <a:noFill/>
            <a:miter lim="800000"/>
            <a:headEnd/>
            <a:tailEnd/>
          </a:ln>
        </p:spPr>
        <p:txBody>
          <a:bodyPr wrap="none" lIns="90488" tIns="44450" rIns="90488" bIns="44450">
            <a:spAutoFit/>
          </a:bodyPr>
          <a:lstStyle/>
          <a:p>
            <a:r>
              <a:rPr lang="en-US" sz="2400"/>
              <a:t>Replication</a:t>
            </a:r>
          </a:p>
        </p:txBody>
      </p:sp>
      <p:sp>
        <p:nvSpPr>
          <p:cNvPr id="40974" name="Rectangle 1038"/>
          <p:cNvSpPr>
            <a:spLocks noChangeArrowheads="1"/>
          </p:cNvSpPr>
          <p:nvPr/>
        </p:nvSpPr>
        <p:spPr bwMode="auto">
          <a:xfrm rot="-420000">
            <a:off x="355600" y="5753100"/>
            <a:ext cx="2111375" cy="454025"/>
          </a:xfrm>
          <a:prstGeom prst="rect">
            <a:avLst/>
          </a:prstGeom>
          <a:noFill/>
          <a:ln w="9525">
            <a:noFill/>
            <a:miter lim="800000"/>
            <a:headEnd/>
            <a:tailEnd/>
          </a:ln>
        </p:spPr>
        <p:txBody>
          <a:bodyPr wrap="none" lIns="90488" tIns="44450" rIns="90488" bIns="44450">
            <a:spAutoFit/>
          </a:bodyPr>
          <a:lstStyle/>
          <a:p>
            <a:r>
              <a:rPr lang="en-US" sz="2400"/>
              <a:t>Flux Leakage</a:t>
            </a:r>
          </a:p>
        </p:txBody>
      </p:sp>
      <p:sp>
        <p:nvSpPr>
          <p:cNvPr id="40975" name="Rectangle 1039"/>
          <p:cNvSpPr>
            <a:spLocks noChangeArrowheads="1"/>
          </p:cNvSpPr>
          <p:nvPr/>
        </p:nvSpPr>
        <p:spPr bwMode="auto">
          <a:xfrm rot="484541">
            <a:off x="4635500" y="3149600"/>
            <a:ext cx="3349625" cy="454025"/>
          </a:xfrm>
          <a:prstGeom prst="rect">
            <a:avLst/>
          </a:prstGeom>
          <a:noFill/>
          <a:ln w="9525">
            <a:noFill/>
            <a:miter lim="800000"/>
            <a:headEnd/>
            <a:tailEnd/>
          </a:ln>
        </p:spPr>
        <p:txBody>
          <a:bodyPr lIns="90488" tIns="44450" rIns="90488" bIns="44450">
            <a:spAutoFit/>
          </a:bodyPr>
          <a:lstStyle/>
          <a:p>
            <a:r>
              <a:rPr lang="en-US" sz="2400"/>
              <a:t>Acoustic Microscopy</a:t>
            </a:r>
          </a:p>
        </p:txBody>
      </p:sp>
      <p:sp>
        <p:nvSpPr>
          <p:cNvPr id="40976" name="Rectangle 1040"/>
          <p:cNvSpPr>
            <a:spLocks noChangeArrowheads="1"/>
          </p:cNvSpPr>
          <p:nvPr/>
        </p:nvSpPr>
        <p:spPr bwMode="auto">
          <a:xfrm rot="-1198206">
            <a:off x="2298700" y="4191000"/>
            <a:ext cx="3725863" cy="457200"/>
          </a:xfrm>
          <a:prstGeom prst="rect">
            <a:avLst/>
          </a:prstGeom>
          <a:noFill/>
          <a:ln w="12700">
            <a:noFill/>
            <a:miter lim="800000"/>
            <a:headEnd type="none" w="sm" len="sm"/>
            <a:tailEnd type="none" w="sm" len="sm"/>
          </a:ln>
        </p:spPr>
        <p:txBody>
          <a:bodyPr wrap="none">
            <a:spAutoFit/>
          </a:bodyPr>
          <a:lstStyle/>
          <a:p>
            <a:r>
              <a:rPr lang="en-US" sz="2400"/>
              <a:t>Magnetic Measurements</a:t>
            </a:r>
          </a:p>
        </p:txBody>
      </p:sp>
      <p:sp>
        <p:nvSpPr>
          <p:cNvPr id="40978" name="Rectangle 1042"/>
          <p:cNvSpPr>
            <a:spLocks noChangeArrowheads="1"/>
          </p:cNvSpPr>
          <p:nvPr/>
        </p:nvSpPr>
        <p:spPr bwMode="auto">
          <a:xfrm rot="-830303">
            <a:off x="1041400" y="2476500"/>
            <a:ext cx="1889125" cy="454025"/>
          </a:xfrm>
          <a:prstGeom prst="rect">
            <a:avLst/>
          </a:prstGeom>
          <a:noFill/>
          <a:ln w="9525">
            <a:noFill/>
            <a:miter lim="800000"/>
            <a:headEnd/>
            <a:tailEnd/>
          </a:ln>
        </p:spPr>
        <p:txBody>
          <a:bodyPr wrap="none" lIns="90488" tIns="44450" rIns="90488" bIns="44450">
            <a:spAutoFit/>
          </a:bodyPr>
          <a:lstStyle/>
          <a:p>
            <a:r>
              <a:rPr lang="en-US" sz="2400"/>
              <a:t>Tap Testing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76">
                                            <p:txEl>
                                              <p:pRg st="0" end="0"/>
                                            </p:txEl>
                                          </p:spTgt>
                                        </p:tgtEl>
                                        <p:attrNameLst>
                                          <p:attrName>style.visibility</p:attrName>
                                        </p:attrNameLst>
                                      </p:cBhvr>
                                      <p:to>
                                        <p:strVal val="visible"/>
                                      </p:to>
                                    </p:set>
                                    <p:anim calcmode="lin" valueType="num">
                                      <p:cBhvr additive="base">
                                        <p:cTn id="7" dur="500" fill="hold"/>
                                        <p:tgtEl>
                                          <p:spTgt spid="409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7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969">
                                            <p:txEl>
                                              <p:pRg st="0" end="0"/>
                                            </p:txEl>
                                          </p:spTgt>
                                        </p:tgtEl>
                                        <p:attrNameLst>
                                          <p:attrName>style.visibility</p:attrName>
                                        </p:attrNameLst>
                                      </p:cBhvr>
                                      <p:to>
                                        <p:strVal val="visible"/>
                                      </p:to>
                                    </p:set>
                                    <p:anim calcmode="lin" valueType="num">
                                      <p:cBhvr additive="base">
                                        <p:cTn id="12" dur="500" fill="hold"/>
                                        <p:tgtEl>
                                          <p:spTgt spid="4096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96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0970">
                                            <p:txEl>
                                              <p:pRg st="0" end="0"/>
                                            </p:txEl>
                                          </p:spTgt>
                                        </p:tgtEl>
                                        <p:attrNameLst>
                                          <p:attrName>style.visibility</p:attrName>
                                        </p:attrNameLst>
                                      </p:cBhvr>
                                      <p:to>
                                        <p:strVal val="visible"/>
                                      </p:to>
                                    </p:set>
                                    <p:anim calcmode="lin" valueType="num">
                                      <p:cBhvr additive="base">
                                        <p:cTn id="17" dur="500" fill="hold"/>
                                        <p:tgtEl>
                                          <p:spTgt spid="4097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70">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0972">
                                            <p:txEl>
                                              <p:pRg st="0" end="0"/>
                                            </p:txEl>
                                          </p:spTgt>
                                        </p:tgtEl>
                                        <p:attrNameLst>
                                          <p:attrName>style.visibility</p:attrName>
                                        </p:attrNameLst>
                                      </p:cBhvr>
                                      <p:to>
                                        <p:strVal val="visible"/>
                                      </p:to>
                                    </p:set>
                                    <p:anim calcmode="lin" valueType="num">
                                      <p:cBhvr additive="base">
                                        <p:cTn id="22" dur="500" fill="hold"/>
                                        <p:tgtEl>
                                          <p:spTgt spid="40972">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972">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0975">
                                            <p:txEl>
                                              <p:pRg st="0" end="0"/>
                                            </p:txEl>
                                          </p:spTgt>
                                        </p:tgtEl>
                                        <p:attrNameLst>
                                          <p:attrName>style.visibility</p:attrName>
                                        </p:attrNameLst>
                                      </p:cBhvr>
                                      <p:to>
                                        <p:strVal val="visible"/>
                                      </p:to>
                                    </p:set>
                                    <p:anim calcmode="lin" valueType="num">
                                      <p:cBhvr additive="base">
                                        <p:cTn id="27" dur="500" fill="hold"/>
                                        <p:tgtEl>
                                          <p:spTgt spid="40975">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75">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0974">
                                            <p:txEl>
                                              <p:pRg st="0" end="0"/>
                                            </p:txEl>
                                          </p:spTgt>
                                        </p:tgtEl>
                                        <p:attrNameLst>
                                          <p:attrName>style.visibility</p:attrName>
                                        </p:attrNameLst>
                                      </p:cBhvr>
                                      <p:to>
                                        <p:strVal val="visible"/>
                                      </p:to>
                                    </p:set>
                                    <p:anim calcmode="lin" valueType="num">
                                      <p:cBhvr additive="base">
                                        <p:cTn id="32" dur="500" fill="hold"/>
                                        <p:tgtEl>
                                          <p:spTgt spid="40974">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0974">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0973">
                                            <p:txEl>
                                              <p:pRg st="0" end="0"/>
                                            </p:txEl>
                                          </p:spTgt>
                                        </p:tgtEl>
                                        <p:attrNameLst>
                                          <p:attrName>style.visibility</p:attrName>
                                        </p:attrNameLst>
                                      </p:cBhvr>
                                      <p:to>
                                        <p:strVal val="visible"/>
                                      </p:to>
                                    </p:set>
                                    <p:anim calcmode="lin" valueType="num">
                                      <p:cBhvr additive="base">
                                        <p:cTn id="37" dur="500" fill="hold"/>
                                        <p:tgtEl>
                                          <p:spTgt spid="4097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73">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0971">
                                            <p:txEl>
                                              <p:pRg st="0" end="0"/>
                                            </p:txEl>
                                          </p:spTgt>
                                        </p:tgtEl>
                                        <p:attrNameLst>
                                          <p:attrName>style.visibility</p:attrName>
                                        </p:attrNameLst>
                                      </p:cBhvr>
                                      <p:to>
                                        <p:strVal val="visible"/>
                                      </p:to>
                                    </p:set>
                                    <p:anim calcmode="lin" valueType="num">
                                      <p:cBhvr additive="base">
                                        <p:cTn id="42" dur="500" fill="hold"/>
                                        <p:tgtEl>
                                          <p:spTgt spid="40971">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0971">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40978">
                                            <p:txEl>
                                              <p:pRg st="0" end="0"/>
                                            </p:txEl>
                                          </p:spTgt>
                                        </p:tgtEl>
                                        <p:attrNameLst>
                                          <p:attrName>style.visibility</p:attrName>
                                        </p:attrNameLst>
                                      </p:cBhvr>
                                      <p:to>
                                        <p:strVal val="visible"/>
                                      </p:to>
                                    </p:set>
                                    <p:anim calcmode="lin" valueType="num">
                                      <p:cBhvr additive="base">
                                        <p:cTn id="47" dur="500" fill="hold"/>
                                        <p:tgtEl>
                                          <p:spTgt spid="40978">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0978">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15" presetClass="entr" presetSubtype="0" fill="hold" grpId="0" nodeType="afterEffect">
                                  <p:stCondLst>
                                    <p:cond delay="0"/>
                                  </p:stCondLst>
                                  <p:childTnLst>
                                    <p:set>
                                      <p:cBhvr>
                                        <p:cTn id="51" dur="1" fill="hold">
                                          <p:stCondLst>
                                            <p:cond delay="0"/>
                                          </p:stCondLst>
                                        </p:cTn>
                                        <p:tgtEl>
                                          <p:spTgt spid="40963">
                                            <p:txEl>
                                              <p:pRg st="1" end="1"/>
                                            </p:txEl>
                                          </p:spTgt>
                                        </p:tgtEl>
                                        <p:attrNameLst>
                                          <p:attrName>style.visibility</p:attrName>
                                        </p:attrNameLst>
                                      </p:cBhvr>
                                      <p:to>
                                        <p:strVal val="visible"/>
                                      </p:to>
                                    </p:set>
                                    <p:anim calcmode="lin" valueType="num">
                                      <p:cBhvr>
                                        <p:cTn id="52" dur="10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53" dur="1000" fill="hold"/>
                                        <p:tgtEl>
                                          <p:spTgt spid="40963">
                                            <p:txEl>
                                              <p:pRg st="1" end="1"/>
                                            </p:txEl>
                                          </p:spTgt>
                                        </p:tgtEl>
                                        <p:attrNameLst>
                                          <p:attrName>ppt_h</p:attrName>
                                        </p:attrNameLst>
                                      </p:cBhvr>
                                      <p:tavLst>
                                        <p:tav tm="0">
                                          <p:val>
                                            <p:fltVal val="0"/>
                                          </p:val>
                                        </p:tav>
                                        <p:tav tm="100000">
                                          <p:val>
                                            <p:strVal val="#ppt_h"/>
                                          </p:val>
                                        </p:tav>
                                      </p:tavLst>
                                    </p:anim>
                                    <p:anim calcmode="lin" valueType="num">
                                      <p:cBhvr>
                                        <p:cTn id="54" dur="1000" fill="hold"/>
                                        <p:tgtEl>
                                          <p:spTgt spid="409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409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5500"/>
                            </p:stCondLst>
                            <p:childTnLst>
                              <p:par>
                                <p:cTn id="57" presetID="15" presetClass="entr" presetSubtype="0" fill="hold" grpId="0" nodeType="afterEffect">
                                  <p:stCondLst>
                                    <p:cond delay="0"/>
                                  </p:stCondLst>
                                  <p:childTnLst>
                                    <p:set>
                                      <p:cBhvr>
                                        <p:cTn id="58" dur="1" fill="hold">
                                          <p:stCondLst>
                                            <p:cond delay="0"/>
                                          </p:stCondLst>
                                        </p:cTn>
                                        <p:tgtEl>
                                          <p:spTgt spid="40964"/>
                                        </p:tgtEl>
                                        <p:attrNameLst>
                                          <p:attrName>style.visibility</p:attrName>
                                        </p:attrNameLst>
                                      </p:cBhvr>
                                      <p:to>
                                        <p:strVal val="visible"/>
                                      </p:to>
                                    </p:set>
                                    <p:anim calcmode="lin" valueType="num">
                                      <p:cBhvr>
                                        <p:cTn id="59" dur="1000" fill="hold"/>
                                        <p:tgtEl>
                                          <p:spTgt spid="40964"/>
                                        </p:tgtEl>
                                        <p:attrNameLst>
                                          <p:attrName>ppt_w</p:attrName>
                                        </p:attrNameLst>
                                      </p:cBhvr>
                                      <p:tavLst>
                                        <p:tav tm="0">
                                          <p:val>
                                            <p:fltVal val="0"/>
                                          </p:val>
                                        </p:tav>
                                        <p:tav tm="100000">
                                          <p:val>
                                            <p:strVal val="#ppt_w"/>
                                          </p:val>
                                        </p:tav>
                                      </p:tavLst>
                                    </p:anim>
                                    <p:anim calcmode="lin" valueType="num">
                                      <p:cBhvr>
                                        <p:cTn id="60" dur="1000" fill="hold"/>
                                        <p:tgtEl>
                                          <p:spTgt spid="40964"/>
                                        </p:tgtEl>
                                        <p:attrNameLst>
                                          <p:attrName>ppt_h</p:attrName>
                                        </p:attrNameLst>
                                      </p:cBhvr>
                                      <p:tavLst>
                                        <p:tav tm="0">
                                          <p:val>
                                            <p:fltVal val="0"/>
                                          </p:val>
                                        </p:tav>
                                        <p:tav tm="100000">
                                          <p:val>
                                            <p:strVal val="#ppt_h"/>
                                          </p:val>
                                        </p:tav>
                                      </p:tavLst>
                                    </p:anim>
                                    <p:anim calcmode="lin" valueType="num">
                                      <p:cBhvr>
                                        <p:cTn id="61" dur="1000" fill="hold"/>
                                        <p:tgtEl>
                                          <p:spTgt spid="40964"/>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40964"/>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6500"/>
                            </p:stCondLst>
                            <p:childTnLst>
                              <p:par>
                                <p:cTn id="64" presetID="15" presetClass="entr" presetSubtype="0" fill="hold" grpId="0" nodeType="afterEffect">
                                  <p:stCondLst>
                                    <p:cond delay="0"/>
                                  </p:stCondLst>
                                  <p:childTnLst>
                                    <p:set>
                                      <p:cBhvr>
                                        <p:cTn id="65" dur="1" fill="hold">
                                          <p:stCondLst>
                                            <p:cond delay="0"/>
                                          </p:stCondLst>
                                        </p:cTn>
                                        <p:tgtEl>
                                          <p:spTgt spid="40965"/>
                                        </p:tgtEl>
                                        <p:attrNameLst>
                                          <p:attrName>style.visibility</p:attrName>
                                        </p:attrNameLst>
                                      </p:cBhvr>
                                      <p:to>
                                        <p:strVal val="visible"/>
                                      </p:to>
                                    </p:set>
                                    <p:anim calcmode="lin" valueType="num">
                                      <p:cBhvr>
                                        <p:cTn id="66" dur="1000" fill="hold"/>
                                        <p:tgtEl>
                                          <p:spTgt spid="40965"/>
                                        </p:tgtEl>
                                        <p:attrNameLst>
                                          <p:attrName>ppt_w</p:attrName>
                                        </p:attrNameLst>
                                      </p:cBhvr>
                                      <p:tavLst>
                                        <p:tav tm="0">
                                          <p:val>
                                            <p:fltVal val="0"/>
                                          </p:val>
                                        </p:tav>
                                        <p:tav tm="100000">
                                          <p:val>
                                            <p:strVal val="#ppt_w"/>
                                          </p:val>
                                        </p:tav>
                                      </p:tavLst>
                                    </p:anim>
                                    <p:anim calcmode="lin" valueType="num">
                                      <p:cBhvr>
                                        <p:cTn id="67" dur="1000" fill="hold"/>
                                        <p:tgtEl>
                                          <p:spTgt spid="40965"/>
                                        </p:tgtEl>
                                        <p:attrNameLst>
                                          <p:attrName>ppt_h</p:attrName>
                                        </p:attrNameLst>
                                      </p:cBhvr>
                                      <p:tavLst>
                                        <p:tav tm="0">
                                          <p:val>
                                            <p:fltVal val="0"/>
                                          </p:val>
                                        </p:tav>
                                        <p:tav tm="100000">
                                          <p:val>
                                            <p:strVal val="#ppt_h"/>
                                          </p:val>
                                        </p:tav>
                                      </p:tavLst>
                                    </p:anim>
                                    <p:anim calcmode="lin" valueType="num">
                                      <p:cBhvr>
                                        <p:cTn id="68"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7500"/>
                            </p:stCondLst>
                            <p:childTnLst>
                              <p:par>
                                <p:cTn id="71" presetID="15" presetClass="entr" presetSubtype="0" fill="hold" grpId="0" nodeType="afterEffect">
                                  <p:stCondLst>
                                    <p:cond delay="0"/>
                                  </p:stCondLst>
                                  <p:childTnLst>
                                    <p:set>
                                      <p:cBhvr>
                                        <p:cTn id="72" dur="1" fill="hold">
                                          <p:stCondLst>
                                            <p:cond delay="0"/>
                                          </p:stCondLst>
                                        </p:cTn>
                                        <p:tgtEl>
                                          <p:spTgt spid="40967"/>
                                        </p:tgtEl>
                                        <p:attrNameLst>
                                          <p:attrName>style.visibility</p:attrName>
                                        </p:attrNameLst>
                                      </p:cBhvr>
                                      <p:to>
                                        <p:strVal val="visible"/>
                                      </p:to>
                                    </p:set>
                                    <p:anim calcmode="lin" valueType="num">
                                      <p:cBhvr>
                                        <p:cTn id="73" dur="1000" fill="hold"/>
                                        <p:tgtEl>
                                          <p:spTgt spid="40967"/>
                                        </p:tgtEl>
                                        <p:attrNameLst>
                                          <p:attrName>ppt_w</p:attrName>
                                        </p:attrNameLst>
                                      </p:cBhvr>
                                      <p:tavLst>
                                        <p:tav tm="0">
                                          <p:val>
                                            <p:fltVal val="0"/>
                                          </p:val>
                                        </p:tav>
                                        <p:tav tm="100000">
                                          <p:val>
                                            <p:strVal val="#ppt_w"/>
                                          </p:val>
                                        </p:tav>
                                      </p:tavLst>
                                    </p:anim>
                                    <p:anim calcmode="lin" valueType="num">
                                      <p:cBhvr>
                                        <p:cTn id="74" dur="1000" fill="hold"/>
                                        <p:tgtEl>
                                          <p:spTgt spid="40967"/>
                                        </p:tgtEl>
                                        <p:attrNameLst>
                                          <p:attrName>ppt_h</p:attrName>
                                        </p:attrNameLst>
                                      </p:cBhvr>
                                      <p:tavLst>
                                        <p:tav tm="0">
                                          <p:val>
                                            <p:fltVal val="0"/>
                                          </p:val>
                                        </p:tav>
                                        <p:tav tm="100000">
                                          <p:val>
                                            <p:strVal val="#ppt_h"/>
                                          </p:val>
                                        </p:tav>
                                      </p:tavLst>
                                    </p:anim>
                                    <p:anim calcmode="lin" valueType="num">
                                      <p:cBhvr>
                                        <p:cTn id="75" dur="1000" fill="hold"/>
                                        <p:tgtEl>
                                          <p:spTgt spid="40967"/>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40967"/>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500"/>
                            </p:stCondLst>
                            <p:childTnLst>
                              <p:par>
                                <p:cTn id="78" presetID="15" presetClass="entr" presetSubtype="0" fill="hold" grpId="0" nodeType="afterEffect">
                                  <p:stCondLst>
                                    <p:cond delay="0"/>
                                  </p:stCondLst>
                                  <p:childTnLst>
                                    <p:set>
                                      <p:cBhvr>
                                        <p:cTn id="79" dur="1" fill="hold">
                                          <p:stCondLst>
                                            <p:cond delay="0"/>
                                          </p:stCondLst>
                                        </p:cTn>
                                        <p:tgtEl>
                                          <p:spTgt spid="40966"/>
                                        </p:tgtEl>
                                        <p:attrNameLst>
                                          <p:attrName>style.visibility</p:attrName>
                                        </p:attrNameLst>
                                      </p:cBhvr>
                                      <p:to>
                                        <p:strVal val="visible"/>
                                      </p:to>
                                    </p:set>
                                    <p:anim calcmode="lin" valueType="num">
                                      <p:cBhvr>
                                        <p:cTn id="80" dur="1000" fill="hold"/>
                                        <p:tgtEl>
                                          <p:spTgt spid="40966"/>
                                        </p:tgtEl>
                                        <p:attrNameLst>
                                          <p:attrName>ppt_w</p:attrName>
                                        </p:attrNameLst>
                                      </p:cBhvr>
                                      <p:tavLst>
                                        <p:tav tm="0">
                                          <p:val>
                                            <p:fltVal val="0"/>
                                          </p:val>
                                        </p:tav>
                                        <p:tav tm="100000">
                                          <p:val>
                                            <p:strVal val="#ppt_w"/>
                                          </p:val>
                                        </p:tav>
                                      </p:tavLst>
                                    </p:anim>
                                    <p:anim calcmode="lin" valueType="num">
                                      <p:cBhvr>
                                        <p:cTn id="81" dur="1000" fill="hold"/>
                                        <p:tgtEl>
                                          <p:spTgt spid="40966"/>
                                        </p:tgtEl>
                                        <p:attrNameLst>
                                          <p:attrName>ppt_h</p:attrName>
                                        </p:attrNameLst>
                                      </p:cBhvr>
                                      <p:tavLst>
                                        <p:tav tm="0">
                                          <p:val>
                                            <p:fltVal val="0"/>
                                          </p:val>
                                        </p:tav>
                                        <p:tav tm="100000">
                                          <p:val>
                                            <p:strVal val="#ppt_h"/>
                                          </p:val>
                                        </p:tav>
                                      </p:tavLst>
                                    </p:anim>
                                    <p:anim calcmode="lin" valueType="num">
                                      <p:cBhvr>
                                        <p:cTn id="82" dur="1000" fill="hold"/>
                                        <p:tgtEl>
                                          <p:spTgt spid="40966"/>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40966"/>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9500"/>
                            </p:stCondLst>
                            <p:childTnLst>
                              <p:par>
                                <p:cTn id="85" presetID="15" presetClass="entr" presetSubtype="0" fill="hold" grpId="0" nodeType="afterEffect">
                                  <p:stCondLst>
                                    <p:cond delay="0"/>
                                  </p:stCondLst>
                                  <p:childTnLst>
                                    <p:set>
                                      <p:cBhvr>
                                        <p:cTn id="86" dur="1" fill="hold">
                                          <p:stCondLst>
                                            <p:cond delay="0"/>
                                          </p:stCondLst>
                                        </p:cTn>
                                        <p:tgtEl>
                                          <p:spTgt spid="40968"/>
                                        </p:tgtEl>
                                        <p:attrNameLst>
                                          <p:attrName>style.visibility</p:attrName>
                                        </p:attrNameLst>
                                      </p:cBhvr>
                                      <p:to>
                                        <p:strVal val="visible"/>
                                      </p:to>
                                    </p:set>
                                    <p:anim calcmode="lin" valueType="num">
                                      <p:cBhvr>
                                        <p:cTn id="87" dur="1000" fill="hold"/>
                                        <p:tgtEl>
                                          <p:spTgt spid="40968"/>
                                        </p:tgtEl>
                                        <p:attrNameLst>
                                          <p:attrName>ppt_w</p:attrName>
                                        </p:attrNameLst>
                                      </p:cBhvr>
                                      <p:tavLst>
                                        <p:tav tm="0">
                                          <p:val>
                                            <p:fltVal val="0"/>
                                          </p:val>
                                        </p:tav>
                                        <p:tav tm="100000">
                                          <p:val>
                                            <p:strVal val="#ppt_w"/>
                                          </p:val>
                                        </p:tav>
                                      </p:tavLst>
                                    </p:anim>
                                    <p:anim calcmode="lin" valueType="num">
                                      <p:cBhvr>
                                        <p:cTn id="88" dur="1000" fill="hold"/>
                                        <p:tgtEl>
                                          <p:spTgt spid="40968"/>
                                        </p:tgtEl>
                                        <p:attrNameLst>
                                          <p:attrName>ppt_h</p:attrName>
                                        </p:attrNameLst>
                                      </p:cBhvr>
                                      <p:tavLst>
                                        <p:tav tm="0">
                                          <p:val>
                                            <p:fltVal val="0"/>
                                          </p:val>
                                        </p:tav>
                                        <p:tav tm="100000">
                                          <p:val>
                                            <p:strVal val="#ppt_h"/>
                                          </p:val>
                                        </p:tav>
                                      </p:tavLst>
                                    </p:anim>
                                    <p:anim calcmode="lin" valueType="num">
                                      <p:cBhvr>
                                        <p:cTn id="89" dur="1000" fill="hold"/>
                                        <p:tgtEl>
                                          <p:spTgt spid="40968"/>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409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advAuto="0"/>
      <p:bldP spid="40964" grpId="0" autoUpdateAnimBg="0"/>
      <p:bldP spid="40965" grpId="0" autoUpdateAnimBg="0"/>
      <p:bldP spid="40966" grpId="0" autoUpdateAnimBg="0"/>
      <p:bldP spid="40967" grpId="0" autoUpdateAnimBg="0"/>
      <p:bldP spid="40968" grpId="0" autoUpdateAnimBg="0"/>
      <p:bldP spid="40969" grpId="0" build="p" autoUpdateAnimBg="0" advAuto="0"/>
      <p:bldP spid="40970" grpId="0" build="p" autoUpdateAnimBg="0" advAuto="0"/>
      <p:bldP spid="40971" grpId="0" build="p" autoUpdateAnimBg="0" advAuto="0"/>
      <p:bldP spid="40972" grpId="0" build="p" autoUpdateAnimBg="0" advAuto="0"/>
      <p:bldP spid="40973" grpId="0" build="p" autoUpdateAnimBg="0" advAuto="0"/>
      <p:bldP spid="40974" grpId="0" build="p" autoUpdateAnimBg="0" advAuto="0"/>
      <p:bldP spid="40975" grpId="0" build="p" autoUpdateAnimBg="0" advAuto="0"/>
      <p:bldP spid="40976" grpId="0" build="p" autoUpdateAnimBg="0" advAuto="0"/>
      <p:bldP spid="40978"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533400" y="152400"/>
            <a:ext cx="7696200" cy="1143000"/>
          </a:xfrm>
          <a:noFill/>
        </p:spPr>
        <p:txBody>
          <a:bodyPr>
            <a:normAutofit fontScale="90000"/>
          </a:bodyPr>
          <a:lstStyle/>
          <a:p>
            <a:pPr>
              <a:lnSpc>
                <a:spcPct val="90000"/>
              </a:lnSpc>
            </a:pPr>
            <a:r>
              <a:rPr lang="en-US" smtClean="0"/>
              <a:t>What are Some Uses </a:t>
            </a:r>
            <a:br>
              <a:rPr lang="en-US" smtClean="0"/>
            </a:br>
            <a:r>
              <a:rPr lang="en-US" smtClean="0"/>
              <a:t>of NDT Methods?</a:t>
            </a:r>
          </a:p>
        </p:txBody>
      </p:sp>
      <p:sp>
        <p:nvSpPr>
          <p:cNvPr id="144387" name="Rectangle 1027"/>
          <p:cNvSpPr>
            <a:spLocks noGrp="1" noChangeArrowheads="1"/>
          </p:cNvSpPr>
          <p:nvPr>
            <p:ph type="body" idx="1"/>
          </p:nvPr>
        </p:nvSpPr>
        <p:spPr>
          <a:xfrm>
            <a:off x="533400" y="1358900"/>
            <a:ext cx="8001000" cy="4724400"/>
          </a:xfrm>
          <a:noFill/>
        </p:spPr>
        <p:txBody>
          <a:bodyPr>
            <a:normAutofit fontScale="85000" lnSpcReduction="10000"/>
          </a:bodyPr>
          <a:lstStyle/>
          <a:p>
            <a:pPr>
              <a:lnSpc>
                <a:spcPct val="110000"/>
              </a:lnSpc>
            </a:pPr>
            <a:r>
              <a:rPr lang="en-US" smtClean="0"/>
              <a:t>Flaw Detection and Evaluation</a:t>
            </a:r>
          </a:p>
          <a:p>
            <a:pPr>
              <a:lnSpc>
                <a:spcPct val="110000"/>
              </a:lnSpc>
            </a:pPr>
            <a:r>
              <a:rPr lang="en-US" smtClean="0"/>
              <a:t>Leak Detection </a:t>
            </a:r>
          </a:p>
          <a:p>
            <a:pPr>
              <a:lnSpc>
                <a:spcPct val="110000"/>
              </a:lnSpc>
            </a:pPr>
            <a:r>
              <a:rPr lang="en-US" smtClean="0"/>
              <a:t>Location Determination</a:t>
            </a:r>
          </a:p>
          <a:p>
            <a:pPr>
              <a:lnSpc>
                <a:spcPct val="110000"/>
              </a:lnSpc>
            </a:pPr>
            <a:r>
              <a:rPr lang="en-US" smtClean="0"/>
              <a:t>Dimensional Measurements </a:t>
            </a:r>
          </a:p>
          <a:p>
            <a:pPr>
              <a:lnSpc>
                <a:spcPct val="110000"/>
              </a:lnSpc>
            </a:pPr>
            <a:r>
              <a:rPr lang="en-US" smtClean="0"/>
              <a:t>Structure and Microstructure Characterization </a:t>
            </a:r>
            <a:endParaRPr lang="en-US" sz="1400" smtClean="0">
              <a:solidFill>
                <a:schemeClr val="bg2"/>
              </a:solidFill>
            </a:endParaRPr>
          </a:p>
          <a:p>
            <a:pPr>
              <a:lnSpc>
                <a:spcPct val="110000"/>
              </a:lnSpc>
            </a:pPr>
            <a:r>
              <a:rPr lang="en-US" smtClean="0"/>
              <a:t>Estimation of Mechanical and Physical Properties </a:t>
            </a:r>
            <a:endParaRPr lang="en-US" sz="1400" smtClean="0">
              <a:solidFill>
                <a:schemeClr val="bg2"/>
              </a:solidFill>
            </a:endParaRPr>
          </a:p>
          <a:p>
            <a:pPr>
              <a:lnSpc>
                <a:spcPct val="110000"/>
              </a:lnSpc>
            </a:pPr>
            <a:r>
              <a:rPr lang="en-US" smtClean="0"/>
              <a:t>Stress (Strain) and Dynamic Response Measurements </a:t>
            </a:r>
            <a:endParaRPr lang="en-US" sz="1400" smtClean="0">
              <a:solidFill>
                <a:schemeClr val="bg2"/>
              </a:solidFill>
            </a:endParaRPr>
          </a:p>
          <a:p>
            <a:pPr>
              <a:lnSpc>
                <a:spcPct val="110000"/>
              </a:lnSpc>
            </a:pPr>
            <a:r>
              <a:rPr lang="en-US" smtClean="0"/>
              <a:t>Material Sorting and Chemical Composition Determination </a:t>
            </a:r>
            <a:endParaRPr lang="en-US" sz="1400" smtClean="0">
              <a:solidFill>
                <a:schemeClr val="bg2"/>
              </a:solidFill>
            </a:endParaRPr>
          </a:p>
          <a:p>
            <a:pPr>
              <a:lnSpc>
                <a:spcPct val="90000"/>
              </a:lnSpc>
            </a:pPr>
            <a:endParaRPr lang="en-US" sz="1400" smtClean="0">
              <a:solidFill>
                <a:schemeClr val="bg2"/>
              </a:solidFill>
            </a:endParaRPr>
          </a:p>
        </p:txBody>
      </p:sp>
      <p:sp>
        <p:nvSpPr>
          <p:cNvPr id="7172" name="Rectangle 1028"/>
          <p:cNvSpPr>
            <a:spLocks noChangeArrowheads="1"/>
          </p:cNvSpPr>
          <p:nvPr/>
        </p:nvSpPr>
        <p:spPr bwMode="auto">
          <a:xfrm>
            <a:off x="5165725" y="1965325"/>
            <a:ext cx="3441700" cy="1917700"/>
          </a:xfrm>
          <a:prstGeom prst="rect">
            <a:avLst/>
          </a:prstGeom>
          <a:noFill/>
          <a:ln w="9525">
            <a:noFill/>
            <a:miter lim="800000"/>
            <a:headEnd/>
            <a:tailEnd/>
          </a:ln>
        </p:spPr>
        <p:txBody>
          <a:bodyPr wrap="none" anchor="ctr"/>
          <a:lstStyle/>
          <a:p>
            <a:endParaRPr lang="en-US"/>
          </a:p>
        </p:txBody>
      </p:sp>
      <p:pic>
        <p:nvPicPr>
          <p:cNvPr id="144392" name="Picture 1032" descr="LPI Connecting Rod"/>
          <p:cNvPicPr>
            <a:picLocks noChangeAspect="1" noChangeArrowheads="1"/>
          </p:cNvPicPr>
          <p:nvPr/>
        </p:nvPicPr>
        <p:blipFill>
          <a:blip r:embed="rId3"/>
          <a:srcRect/>
          <a:stretch>
            <a:fillRect/>
          </a:stretch>
        </p:blipFill>
        <p:spPr bwMode="auto">
          <a:xfrm>
            <a:off x="5483225" y="1270000"/>
            <a:ext cx="2924175" cy="2133600"/>
          </a:xfrm>
          <a:prstGeom prst="rect">
            <a:avLst/>
          </a:prstGeom>
          <a:noFill/>
          <a:ln w="9525">
            <a:noFill/>
            <a:miter lim="800000"/>
            <a:headEnd/>
            <a:tailEnd/>
          </a:ln>
        </p:spPr>
      </p:pic>
      <p:sp>
        <p:nvSpPr>
          <p:cNvPr id="144393" name="Text Box 1033"/>
          <p:cNvSpPr txBox="1">
            <a:spLocks noChangeArrowheads="1"/>
          </p:cNvSpPr>
          <p:nvPr/>
        </p:nvSpPr>
        <p:spPr bwMode="auto">
          <a:xfrm>
            <a:off x="5511800" y="3111500"/>
            <a:ext cx="2895600" cy="304800"/>
          </a:xfrm>
          <a:prstGeom prst="rect">
            <a:avLst/>
          </a:prstGeom>
          <a:solidFill>
            <a:schemeClr val="tx1"/>
          </a:solidFill>
          <a:ln w="12700">
            <a:noFill/>
            <a:miter lim="800000"/>
            <a:headEnd type="none" w="sm" len="sm"/>
            <a:tailEnd type="none" w="sm" len="sm"/>
          </a:ln>
        </p:spPr>
        <p:txBody>
          <a:bodyPr lIns="0" rIns="0">
            <a:spAutoFit/>
          </a:bodyPr>
          <a:lstStyle/>
          <a:p>
            <a:r>
              <a:rPr lang="en-US" sz="1400">
                <a:solidFill>
                  <a:srgbClr val="000000"/>
                </a:solidFill>
              </a:rPr>
              <a:t>Fluorescent penetrant indication</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4392"/>
                                        </p:tgtEl>
                                        <p:attrNameLst>
                                          <p:attrName>style.visibility</p:attrName>
                                        </p:attrNameLst>
                                      </p:cBhvr>
                                      <p:to>
                                        <p:strVal val="visible"/>
                                      </p:to>
                                    </p:set>
                                    <p:animEffect transition="in" filter="dissolve">
                                      <p:cBhvr>
                                        <p:cTn id="7" dur="500"/>
                                        <p:tgtEl>
                                          <p:spTgt spid="14439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44393"/>
                                        </p:tgtEl>
                                        <p:attrNameLst>
                                          <p:attrName>style.visibility</p:attrName>
                                        </p:attrNameLst>
                                      </p:cBhvr>
                                      <p:to>
                                        <p:strVal val="visible"/>
                                      </p:to>
                                    </p:set>
                                    <p:animEffect transition="in" filter="slide(fromTop)">
                                      <p:cBhvr>
                                        <p:cTn id="11" dur="500"/>
                                        <p:tgtEl>
                                          <p:spTgt spid="144393"/>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144387">
                                            <p:txEl>
                                              <p:pRg st="0" end="0"/>
                                            </p:txEl>
                                          </p:spTgt>
                                        </p:tgtEl>
                                        <p:attrNameLst>
                                          <p:attrName>style.visibility</p:attrName>
                                        </p:attrNameLst>
                                      </p:cBhvr>
                                      <p:to>
                                        <p:strVal val="visible"/>
                                      </p:to>
                                    </p:set>
                                    <p:anim calcmode="lin" valueType="num">
                                      <p:cBhvr>
                                        <p:cTn id="15" dur="500" fill="hold"/>
                                        <p:tgtEl>
                                          <p:spTgt spid="1443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4387">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44387">
                                            <p:txEl>
                                              <p:pRg st="1" end="1"/>
                                            </p:txEl>
                                          </p:spTgt>
                                        </p:tgtEl>
                                        <p:attrNameLst>
                                          <p:attrName>style.visibility</p:attrName>
                                        </p:attrNameLst>
                                      </p:cBhvr>
                                      <p:to>
                                        <p:strVal val="visible"/>
                                      </p:to>
                                    </p:set>
                                    <p:anim calcmode="lin" valueType="num">
                                      <p:cBhvr>
                                        <p:cTn id="20" dur="500" fill="hold"/>
                                        <p:tgtEl>
                                          <p:spTgt spid="14438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44387">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144387">
                                            <p:txEl>
                                              <p:pRg st="2" end="2"/>
                                            </p:txEl>
                                          </p:spTgt>
                                        </p:tgtEl>
                                        <p:attrNameLst>
                                          <p:attrName>style.visibility</p:attrName>
                                        </p:attrNameLst>
                                      </p:cBhvr>
                                      <p:to>
                                        <p:strVal val="visible"/>
                                      </p:to>
                                    </p:set>
                                    <p:anim calcmode="lin" valueType="num">
                                      <p:cBhvr>
                                        <p:cTn id="25" dur="500" fill="hold"/>
                                        <p:tgtEl>
                                          <p:spTgt spid="14438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44387">
                                            <p:txEl>
                                              <p:pRg st="2" end="2"/>
                                            </p:txEl>
                                          </p:spTgt>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17" presetClass="entr" presetSubtype="10" fill="hold" grpId="0" nodeType="afterEffect">
                                  <p:stCondLst>
                                    <p:cond delay="0"/>
                                  </p:stCondLst>
                                  <p:childTnLst>
                                    <p:set>
                                      <p:cBhvr>
                                        <p:cTn id="29" dur="1" fill="hold">
                                          <p:stCondLst>
                                            <p:cond delay="0"/>
                                          </p:stCondLst>
                                        </p:cTn>
                                        <p:tgtEl>
                                          <p:spTgt spid="144387">
                                            <p:txEl>
                                              <p:pRg st="3" end="3"/>
                                            </p:txEl>
                                          </p:spTgt>
                                        </p:tgtEl>
                                        <p:attrNameLst>
                                          <p:attrName>style.visibility</p:attrName>
                                        </p:attrNameLst>
                                      </p:cBhvr>
                                      <p:to>
                                        <p:strVal val="visible"/>
                                      </p:to>
                                    </p:set>
                                    <p:anim calcmode="lin" valueType="num">
                                      <p:cBhvr>
                                        <p:cTn id="30" dur="500" fill="hold"/>
                                        <p:tgtEl>
                                          <p:spTgt spid="14438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44387">
                                            <p:txEl>
                                              <p:pRg st="3" end="3"/>
                                            </p:txEl>
                                          </p:spTgt>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17" presetClass="entr" presetSubtype="10" fill="hold" grpId="0" nodeType="afterEffect">
                                  <p:stCondLst>
                                    <p:cond delay="0"/>
                                  </p:stCondLst>
                                  <p:childTnLst>
                                    <p:set>
                                      <p:cBhvr>
                                        <p:cTn id="34" dur="1" fill="hold">
                                          <p:stCondLst>
                                            <p:cond delay="0"/>
                                          </p:stCondLst>
                                        </p:cTn>
                                        <p:tgtEl>
                                          <p:spTgt spid="144387">
                                            <p:txEl>
                                              <p:pRg st="4" end="4"/>
                                            </p:txEl>
                                          </p:spTgt>
                                        </p:tgtEl>
                                        <p:attrNameLst>
                                          <p:attrName>style.visibility</p:attrName>
                                        </p:attrNameLst>
                                      </p:cBhvr>
                                      <p:to>
                                        <p:strVal val="visible"/>
                                      </p:to>
                                    </p:set>
                                    <p:anim calcmode="lin" valueType="num">
                                      <p:cBhvr>
                                        <p:cTn id="35" dur="500" fill="hold"/>
                                        <p:tgtEl>
                                          <p:spTgt spid="1443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44387">
                                            <p:txEl>
                                              <p:pRg st="4" end="4"/>
                                            </p:txEl>
                                          </p:spTgt>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17" presetClass="entr" presetSubtype="10" fill="hold" grpId="0" nodeType="afterEffect">
                                  <p:stCondLst>
                                    <p:cond delay="0"/>
                                  </p:stCondLst>
                                  <p:childTnLst>
                                    <p:set>
                                      <p:cBhvr>
                                        <p:cTn id="39" dur="1" fill="hold">
                                          <p:stCondLst>
                                            <p:cond delay="0"/>
                                          </p:stCondLst>
                                        </p:cTn>
                                        <p:tgtEl>
                                          <p:spTgt spid="144387">
                                            <p:txEl>
                                              <p:pRg st="5" end="5"/>
                                            </p:txEl>
                                          </p:spTgt>
                                        </p:tgtEl>
                                        <p:attrNameLst>
                                          <p:attrName>style.visibility</p:attrName>
                                        </p:attrNameLst>
                                      </p:cBhvr>
                                      <p:to>
                                        <p:strVal val="visible"/>
                                      </p:to>
                                    </p:set>
                                    <p:anim calcmode="lin" valueType="num">
                                      <p:cBhvr>
                                        <p:cTn id="40" dur="500" fill="hold"/>
                                        <p:tgtEl>
                                          <p:spTgt spid="144387">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44387">
                                            <p:txEl>
                                              <p:pRg st="5" end="5"/>
                                            </p:txEl>
                                          </p:spTgt>
                                        </p:tgtEl>
                                        <p:attrNameLst>
                                          <p:attrName>ppt_h</p:attrName>
                                        </p:attrNameLst>
                                      </p:cBhvr>
                                      <p:tavLst>
                                        <p:tav tm="0">
                                          <p:val>
                                            <p:strVal val="#ppt_h"/>
                                          </p:val>
                                        </p:tav>
                                        <p:tav tm="100000">
                                          <p:val>
                                            <p:strVal val="#ppt_h"/>
                                          </p:val>
                                        </p:tav>
                                      </p:tavLst>
                                    </p:anim>
                                  </p:childTnLst>
                                </p:cTn>
                              </p:par>
                            </p:childTnLst>
                          </p:cTn>
                        </p:par>
                        <p:par>
                          <p:cTn id="42" fill="hold">
                            <p:stCondLst>
                              <p:cond delay="4000"/>
                            </p:stCondLst>
                            <p:childTnLst>
                              <p:par>
                                <p:cTn id="43" presetID="17" presetClass="entr" presetSubtype="10" fill="hold" grpId="0" nodeType="afterEffect">
                                  <p:stCondLst>
                                    <p:cond delay="0"/>
                                  </p:stCondLst>
                                  <p:childTnLst>
                                    <p:set>
                                      <p:cBhvr>
                                        <p:cTn id="44" dur="1" fill="hold">
                                          <p:stCondLst>
                                            <p:cond delay="0"/>
                                          </p:stCondLst>
                                        </p:cTn>
                                        <p:tgtEl>
                                          <p:spTgt spid="144387">
                                            <p:txEl>
                                              <p:pRg st="6" end="6"/>
                                            </p:txEl>
                                          </p:spTgt>
                                        </p:tgtEl>
                                        <p:attrNameLst>
                                          <p:attrName>style.visibility</p:attrName>
                                        </p:attrNameLst>
                                      </p:cBhvr>
                                      <p:to>
                                        <p:strVal val="visible"/>
                                      </p:to>
                                    </p:set>
                                    <p:anim calcmode="lin" valueType="num">
                                      <p:cBhvr>
                                        <p:cTn id="45" dur="500" fill="hold"/>
                                        <p:tgtEl>
                                          <p:spTgt spid="144387">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144387">
                                            <p:txEl>
                                              <p:pRg st="6" end="6"/>
                                            </p:txEl>
                                          </p:spTgt>
                                        </p:tgtEl>
                                        <p:attrNameLst>
                                          <p:attrName>ppt_h</p:attrName>
                                        </p:attrNameLst>
                                      </p:cBhvr>
                                      <p:tavLst>
                                        <p:tav tm="0">
                                          <p:val>
                                            <p:strVal val="#ppt_h"/>
                                          </p:val>
                                        </p:tav>
                                        <p:tav tm="100000">
                                          <p:val>
                                            <p:strVal val="#ppt_h"/>
                                          </p:val>
                                        </p:tav>
                                      </p:tavLst>
                                    </p:anim>
                                  </p:childTnLst>
                                </p:cTn>
                              </p:par>
                            </p:childTnLst>
                          </p:cTn>
                        </p:par>
                        <p:par>
                          <p:cTn id="47" fill="hold">
                            <p:stCondLst>
                              <p:cond delay="4500"/>
                            </p:stCondLst>
                            <p:childTnLst>
                              <p:par>
                                <p:cTn id="48" presetID="17" presetClass="entr" presetSubtype="10" fill="hold" grpId="0" nodeType="afterEffect">
                                  <p:stCondLst>
                                    <p:cond delay="0"/>
                                  </p:stCondLst>
                                  <p:childTnLst>
                                    <p:set>
                                      <p:cBhvr>
                                        <p:cTn id="49" dur="1" fill="hold">
                                          <p:stCondLst>
                                            <p:cond delay="0"/>
                                          </p:stCondLst>
                                        </p:cTn>
                                        <p:tgtEl>
                                          <p:spTgt spid="144387">
                                            <p:txEl>
                                              <p:pRg st="7" end="7"/>
                                            </p:txEl>
                                          </p:spTgt>
                                        </p:tgtEl>
                                        <p:attrNameLst>
                                          <p:attrName>style.visibility</p:attrName>
                                        </p:attrNameLst>
                                      </p:cBhvr>
                                      <p:to>
                                        <p:strVal val="visible"/>
                                      </p:to>
                                    </p:set>
                                    <p:anim calcmode="lin" valueType="num">
                                      <p:cBhvr>
                                        <p:cTn id="50" dur="500" fill="hold"/>
                                        <p:tgtEl>
                                          <p:spTgt spid="144387">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144387">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P spid="14439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368300"/>
            <a:ext cx="7162800" cy="1143000"/>
          </a:xfrm>
        </p:spPr>
        <p:txBody>
          <a:bodyPr>
            <a:normAutofit fontScale="90000"/>
          </a:bodyPr>
          <a:lstStyle/>
          <a:p>
            <a:r>
              <a:rPr lang="en-US" smtClean="0"/>
              <a:t>When are NDT Methods Used?</a:t>
            </a:r>
          </a:p>
        </p:txBody>
      </p:sp>
      <p:sp>
        <p:nvSpPr>
          <p:cNvPr id="150531" name="Rectangle 3"/>
          <p:cNvSpPr>
            <a:spLocks noGrp="1" noChangeArrowheads="1"/>
          </p:cNvSpPr>
          <p:nvPr>
            <p:ph type="body" idx="1"/>
          </p:nvPr>
        </p:nvSpPr>
        <p:spPr>
          <a:xfrm>
            <a:off x="927100" y="2387600"/>
            <a:ext cx="7162800" cy="3505200"/>
          </a:xfrm>
        </p:spPr>
        <p:txBody>
          <a:bodyPr/>
          <a:lstStyle/>
          <a:p>
            <a:pPr lvl="1"/>
            <a:r>
              <a:rPr lang="en-US" sz="2400" smtClean="0"/>
              <a:t>To assist in product development </a:t>
            </a:r>
          </a:p>
          <a:p>
            <a:pPr lvl="1"/>
            <a:r>
              <a:rPr lang="en-US" sz="2400" smtClean="0"/>
              <a:t>To screen or sort incoming materials</a:t>
            </a:r>
          </a:p>
          <a:p>
            <a:pPr lvl="1"/>
            <a:r>
              <a:rPr lang="en-US" sz="2400" smtClean="0"/>
              <a:t>To monitor, improve or control manufacturing processes</a:t>
            </a:r>
          </a:p>
          <a:p>
            <a:pPr lvl="1"/>
            <a:r>
              <a:rPr lang="en-US" sz="2400" smtClean="0"/>
              <a:t>To verify proper processing such as heat treating</a:t>
            </a:r>
          </a:p>
          <a:p>
            <a:pPr lvl="1"/>
            <a:r>
              <a:rPr lang="en-US" sz="2400" smtClean="0"/>
              <a:t>To verify proper assembly</a:t>
            </a:r>
          </a:p>
          <a:p>
            <a:pPr lvl="1"/>
            <a:r>
              <a:rPr lang="en-US" sz="2400" smtClean="0"/>
              <a:t>To inspect for in-service damage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p:cTn id="7" dur="500" fill="hold"/>
                                        <p:tgtEl>
                                          <p:spTgt spid="150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053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053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0531">
                                            <p:txEl>
                                              <p:pRg st="0" end="0"/>
                                            </p:txEl>
                                          </p:spTgt>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p:cTn id="13" dur="500" fill="hold"/>
                                        <p:tgtEl>
                                          <p:spTgt spid="1505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0531">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150531">
                                            <p:txEl>
                                              <p:pRg st="1" end="1"/>
                                            </p:txEl>
                                          </p:spTgt>
                                        </p:tgtEl>
                                        <p:attrNameLst>
                                          <p:attrName>ppt_x</p:attrName>
                                        </p:attrNameLst>
                                      </p:cBhvr>
                                      <p:tavLst>
                                        <p:tav tm="0">
                                          <p:val>
                                            <p:fltVal val="0.5"/>
                                          </p:val>
                                        </p:tav>
                                        <p:tav tm="100000">
                                          <p:val>
                                            <p:strVal val="#ppt_x"/>
                                          </p:val>
                                        </p:tav>
                                      </p:tavLst>
                                    </p:anim>
                                    <p:anim calcmode="lin" valueType="num">
                                      <p:cBhvr>
                                        <p:cTn id="16" dur="500" fill="hold"/>
                                        <p:tgtEl>
                                          <p:spTgt spid="150531">
                                            <p:txEl>
                                              <p:pRg st="1" end="1"/>
                                            </p:txEl>
                                          </p:spTgt>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anim calcmode="lin" valueType="num">
                                      <p:cBhvr>
                                        <p:cTn id="19" dur="500" fill="hold"/>
                                        <p:tgtEl>
                                          <p:spTgt spid="1505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0531">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150531">
                                            <p:txEl>
                                              <p:pRg st="2" end="2"/>
                                            </p:txEl>
                                          </p:spTgt>
                                        </p:tgtEl>
                                        <p:attrNameLst>
                                          <p:attrName>ppt_x</p:attrName>
                                        </p:attrNameLst>
                                      </p:cBhvr>
                                      <p:tavLst>
                                        <p:tav tm="0">
                                          <p:val>
                                            <p:fltVal val="0.5"/>
                                          </p:val>
                                        </p:tav>
                                        <p:tav tm="100000">
                                          <p:val>
                                            <p:strVal val="#ppt_x"/>
                                          </p:val>
                                        </p:tav>
                                      </p:tavLst>
                                    </p:anim>
                                    <p:anim calcmode="lin" valueType="num">
                                      <p:cBhvr>
                                        <p:cTn id="22" dur="500" fill="hold"/>
                                        <p:tgtEl>
                                          <p:spTgt spid="150531">
                                            <p:txEl>
                                              <p:pRg st="2" end="2"/>
                                            </p:txEl>
                                          </p:spTgt>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50531">
                                            <p:txEl>
                                              <p:pRg st="3" end="3"/>
                                            </p:txEl>
                                          </p:spTgt>
                                        </p:tgtEl>
                                        <p:attrNameLst>
                                          <p:attrName>style.visibility</p:attrName>
                                        </p:attrNameLst>
                                      </p:cBhvr>
                                      <p:to>
                                        <p:strVal val="visible"/>
                                      </p:to>
                                    </p:set>
                                    <p:anim calcmode="lin" valueType="num">
                                      <p:cBhvr>
                                        <p:cTn id="25" dur="500" fill="hold"/>
                                        <p:tgtEl>
                                          <p:spTgt spid="1505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50531">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150531">
                                            <p:txEl>
                                              <p:pRg st="3" end="3"/>
                                            </p:txEl>
                                          </p:spTgt>
                                        </p:tgtEl>
                                        <p:attrNameLst>
                                          <p:attrName>ppt_x</p:attrName>
                                        </p:attrNameLst>
                                      </p:cBhvr>
                                      <p:tavLst>
                                        <p:tav tm="0">
                                          <p:val>
                                            <p:fltVal val="0.5"/>
                                          </p:val>
                                        </p:tav>
                                        <p:tav tm="100000">
                                          <p:val>
                                            <p:strVal val="#ppt_x"/>
                                          </p:val>
                                        </p:tav>
                                      </p:tavLst>
                                    </p:anim>
                                    <p:anim calcmode="lin" valueType="num">
                                      <p:cBhvr>
                                        <p:cTn id="28" dur="500" fill="hold"/>
                                        <p:tgtEl>
                                          <p:spTgt spid="150531">
                                            <p:txEl>
                                              <p:pRg st="3" end="3"/>
                                            </p:txEl>
                                          </p:spTgt>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50531">
                                            <p:txEl>
                                              <p:pRg st="4" end="4"/>
                                            </p:txEl>
                                          </p:spTgt>
                                        </p:tgtEl>
                                        <p:attrNameLst>
                                          <p:attrName>style.visibility</p:attrName>
                                        </p:attrNameLst>
                                      </p:cBhvr>
                                      <p:to>
                                        <p:strVal val="visible"/>
                                      </p:to>
                                    </p:set>
                                    <p:anim calcmode="lin" valueType="num">
                                      <p:cBhvr>
                                        <p:cTn id="31" dur="500" fill="hold"/>
                                        <p:tgtEl>
                                          <p:spTgt spid="15053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0531">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150531">
                                            <p:txEl>
                                              <p:pRg st="4" end="4"/>
                                            </p:txEl>
                                          </p:spTgt>
                                        </p:tgtEl>
                                        <p:attrNameLst>
                                          <p:attrName>ppt_x</p:attrName>
                                        </p:attrNameLst>
                                      </p:cBhvr>
                                      <p:tavLst>
                                        <p:tav tm="0">
                                          <p:val>
                                            <p:fltVal val="0.5"/>
                                          </p:val>
                                        </p:tav>
                                        <p:tav tm="100000">
                                          <p:val>
                                            <p:strVal val="#ppt_x"/>
                                          </p:val>
                                        </p:tav>
                                      </p:tavLst>
                                    </p:anim>
                                    <p:anim calcmode="lin" valueType="num">
                                      <p:cBhvr>
                                        <p:cTn id="34" dur="500" fill="hold"/>
                                        <p:tgtEl>
                                          <p:spTgt spid="150531">
                                            <p:txEl>
                                              <p:pRg st="4" end="4"/>
                                            </p:txEl>
                                          </p:spTgt>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50531">
                                            <p:txEl>
                                              <p:pRg st="5" end="5"/>
                                            </p:txEl>
                                          </p:spTgt>
                                        </p:tgtEl>
                                        <p:attrNameLst>
                                          <p:attrName>style.visibility</p:attrName>
                                        </p:attrNameLst>
                                      </p:cBhvr>
                                      <p:to>
                                        <p:strVal val="visible"/>
                                      </p:to>
                                    </p:set>
                                    <p:anim calcmode="lin" valueType="num">
                                      <p:cBhvr>
                                        <p:cTn id="37" dur="500" fill="hold"/>
                                        <p:tgtEl>
                                          <p:spTgt spid="15053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50531">
                                            <p:txEl>
                                              <p:pRg st="5" end="5"/>
                                            </p:txEl>
                                          </p:spTgt>
                                        </p:tgtEl>
                                        <p:attrNameLst>
                                          <p:attrName>ppt_h</p:attrName>
                                        </p:attrNameLst>
                                      </p:cBhvr>
                                      <p:tavLst>
                                        <p:tav tm="0">
                                          <p:val>
                                            <p:fltVal val="0"/>
                                          </p:val>
                                        </p:tav>
                                        <p:tav tm="100000">
                                          <p:val>
                                            <p:strVal val="#ppt_h"/>
                                          </p:val>
                                        </p:tav>
                                      </p:tavLst>
                                    </p:anim>
                                    <p:anim calcmode="lin" valueType="num">
                                      <p:cBhvr>
                                        <p:cTn id="39" dur="500" fill="hold"/>
                                        <p:tgtEl>
                                          <p:spTgt spid="150531">
                                            <p:txEl>
                                              <p:pRg st="5" end="5"/>
                                            </p:txEl>
                                          </p:spTgt>
                                        </p:tgtEl>
                                        <p:attrNameLst>
                                          <p:attrName>ppt_x</p:attrName>
                                        </p:attrNameLst>
                                      </p:cBhvr>
                                      <p:tavLst>
                                        <p:tav tm="0">
                                          <p:val>
                                            <p:fltVal val="0.5"/>
                                          </p:val>
                                        </p:tav>
                                        <p:tav tm="100000">
                                          <p:val>
                                            <p:strVal val="#ppt_x"/>
                                          </p:val>
                                        </p:tav>
                                      </p:tavLst>
                                    </p:anim>
                                    <p:anim calcmode="lin" valueType="num">
                                      <p:cBhvr>
                                        <p:cTn id="40" dur="500" fill="hold"/>
                                        <p:tgtEl>
                                          <p:spTgt spid="150531">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advAuto="100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36" name="Picture 20" descr="Mag Particle Doug"/>
          <p:cNvPicPr>
            <a:picLocks noGrp="1" noChangeAspect="1" noChangeArrowheads="1"/>
          </p:cNvPicPr>
          <p:nvPr>
            <p:ph idx="1"/>
          </p:nvPr>
        </p:nvPicPr>
        <p:blipFill>
          <a:blip r:embed="rId3"/>
          <a:srcRect/>
          <a:stretch>
            <a:fillRect/>
          </a:stretch>
        </p:blipFill>
        <p:spPr>
          <a:xfrm>
            <a:off x="5370513" y="1701800"/>
            <a:ext cx="3240087" cy="3160713"/>
          </a:xfrm>
          <a:noFill/>
        </p:spPr>
      </p:pic>
      <p:sp>
        <p:nvSpPr>
          <p:cNvPr id="9219" name="Rectangle 2"/>
          <p:cNvSpPr>
            <a:spLocks noGrp="1" noChangeArrowheads="1"/>
          </p:cNvSpPr>
          <p:nvPr>
            <p:ph type="title"/>
          </p:nvPr>
        </p:nvSpPr>
        <p:spPr>
          <a:xfrm>
            <a:off x="1003300" y="292100"/>
            <a:ext cx="7162800" cy="1143000"/>
          </a:xfrm>
        </p:spPr>
        <p:txBody>
          <a:bodyPr>
            <a:normAutofit fontScale="90000"/>
          </a:bodyPr>
          <a:lstStyle/>
          <a:p>
            <a:r>
              <a:rPr lang="en-US" smtClean="0"/>
              <a:t>Six Most Common NDT Methods</a:t>
            </a:r>
          </a:p>
        </p:txBody>
      </p:sp>
      <p:sp>
        <p:nvSpPr>
          <p:cNvPr id="162831" name="Text Box 15"/>
          <p:cNvSpPr txBox="1">
            <a:spLocks noChangeArrowheads="1"/>
          </p:cNvSpPr>
          <p:nvPr/>
        </p:nvSpPr>
        <p:spPr bwMode="auto">
          <a:xfrm>
            <a:off x="1295400" y="1295400"/>
            <a:ext cx="2944813" cy="2647950"/>
          </a:xfrm>
          <a:prstGeom prst="rect">
            <a:avLst/>
          </a:prstGeom>
          <a:noFill/>
          <a:ln w="12700">
            <a:noFill/>
            <a:miter lim="800000"/>
            <a:headEnd type="none" w="sm" len="sm"/>
            <a:tailEnd type="none" w="sm" len="sm"/>
          </a:ln>
        </p:spPr>
        <p:txBody>
          <a:bodyPr>
            <a:spAutoFit/>
          </a:bodyPr>
          <a:lstStyle/>
          <a:p>
            <a:pPr>
              <a:buFontTx/>
              <a:buChar char="•"/>
            </a:pPr>
            <a:r>
              <a:rPr lang="en-US" sz="2400"/>
              <a:t>  Visual</a:t>
            </a:r>
          </a:p>
          <a:p>
            <a:pPr>
              <a:buFontTx/>
              <a:buChar char="•"/>
            </a:pPr>
            <a:r>
              <a:rPr lang="en-US" sz="2400"/>
              <a:t>  Liquid Penetrant </a:t>
            </a:r>
          </a:p>
          <a:p>
            <a:pPr>
              <a:buFontTx/>
              <a:buChar char="•"/>
            </a:pPr>
            <a:r>
              <a:rPr lang="en-US" sz="2400"/>
              <a:t>  Magnetic </a:t>
            </a:r>
          </a:p>
          <a:p>
            <a:pPr>
              <a:buFontTx/>
              <a:buChar char="•"/>
            </a:pPr>
            <a:r>
              <a:rPr lang="en-US" sz="2400"/>
              <a:t>  Ultrasonic</a:t>
            </a:r>
          </a:p>
          <a:p>
            <a:pPr>
              <a:buFontTx/>
              <a:buChar char="•"/>
            </a:pPr>
            <a:r>
              <a:rPr lang="en-US" sz="2400"/>
              <a:t>  Eddy Current</a:t>
            </a:r>
          </a:p>
          <a:p>
            <a:pPr>
              <a:buFontTx/>
              <a:buChar char="•"/>
            </a:pPr>
            <a:r>
              <a:rPr lang="en-US" sz="2400"/>
              <a:t>  X-ray</a:t>
            </a:r>
          </a:p>
          <a:p>
            <a:endParaRPr lang="en-US" sz="2400"/>
          </a:p>
        </p:txBody>
      </p:sp>
      <p:pic>
        <p:nvPicPr>
          <p:cNvPr id="162835" name="Picture 19" descr="Real-Time"/>
          <p:cNvPicPr>
            <a:picLocks noChangeAspect="1" noChangeArrowheads="1"/>
          </p:cNvPicPr>
          <p:nvPr/>
        </p:nvPicPr>
        <p:blipFill>
          <a:blip r:embed="rId4"/>
          <a:srcRect/>
          <a:stretch>
            <a:fillRect/>
          </a:stretch>
        </p:blipFill>
        <p:spPr bwMode="auto">
          <a:xfrm>
            <a:off x="3416300" y="3352800"/>
            <a:ext cx="2870200" cy="2435225"/>
          </a:xfrm>
          <a:prstGeom prst="rect">
            <a:avLst/>
          </a:prstGeom>
          <a:noFill/>
          <a:ln w="9525">
            <a:noFill/>
            <a:miter lim="800000"/>
            <a:headEnd/>
            <a:tailEnd/>
          </a:ln>
        </p:spPr>
      </p:pic>
      <p:pic>
        <p:nvPicPr>
          <p:cNvPr id="162822" name="Picture 6" descr="Miz-21_Eddy_Insp"/>
          <p:cNvPicPr>
            <a:picLocks noChangeAspect="1" noChangeArrowheads="1"/>
          </p:cNvPicPr>
          <p:nvPr/>
        </p:nvPicPr>
        <p:blipFill>
          <a:blip r:embed="rId5"/>
          <a:srcRect/>
          <a:stretch>
            <a:fillRect/>
          </a:stretch>
        </p:blipFill>
        <p:spPr bwMode="auto">
          <a:xfrm>
            <a:off x="1206500" y="4000500"/>
            <a:ext cx="2743200" cy="23383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2836"/>
                                        </p:tgtEl>
                                        <p:attrNameLst>
                                          <p:attrName>style.visibility</p:attrName>
                                        </p:attrNameLst>
                                      </p:cBhvr>
                                      <p:to>
                                        <p:strVal val="visible"/>
                                      </p:to>
                                    </p:set>
                                    <p:animEffect transition="in" filter="slide(fromLeft)">
                                      <p:cBhvr>
                                        <p:cTn id="7" dur="500"/>
                                        <p:tgtEl>
                                          <p:spTgt spid="1628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62835"/>
                                        </p:tgtEl>
                                        <p:attrNameLst>
                                          <p:attrName>style.visibility</p:attrName>
                                        </p:attrNameLst>
                                      </p:cBhvr>
                                      <p:to>
                                        <p:strVal val="visible"/>
                                      </p:to>
                                    </p:set>
                                    <p:animEffect transition="in" filter="slide(fromLeft)">
                                      <p:cBhvr>
                                        <p:cTn id="11" dur="500"/>
                                        <p:tgtEl>
                                          <p:spTgt spid="162835"/>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62822"/>
                                        </p:tgtEl>
                                        <p:attrNameLst>
                                          <p:attrName>style.visibility</p:attrName>
                                        </p:attrNameLst>
                                      </p:cBhvr>
                                      <p:to>
                                        <p:strVal val="visible"/>
                                      </p:to>
                                    </p:set>
                                    <p:animEffect transition="in" filter="slide(fromLeft)">
                                      <p:cBhvr>
                                        <p:cTn id="15" dur="500"/>
                                        <p:tgtEl>
                                          <p:spTgt spid="162822"/>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62831">
                                            <p:txEl>
                                              <p:pRg st="0" end="0"/>
                                            </p:txEl>
                                          </p:spTgt>
                                        </p:tgtEl>
                                        <p:attrNameLst>
                                          <p:attrName>style.visibility</p:attrName>
                                        </p:attrNameLst>
                                      </p:cBhvr>
                                      <p:to>
                                        <p:strVal val="visible"/>
                                      </p:to>
                                    </p:set>
                                    <p:animEffect transition="in" filter="slide(fromLeft)">
                                      <p:cBhvr>
                                        <p:cTn id="19" dur="500"/>
                                        <p:tgtEl>
                                          <p:spTgt spid="162831">
                                            <p:txEl>
                                              <p:pRg st="0" end="0"/>
                                            </p:txEl>
                                          </p:spTgt>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62831">
                                            <p:txEl>
                                              <p:pRg st="1" end="1"/>
                                            </p:txEl>
                                          </p:spTgt>
                                        </p:tgtEl>
                                        <p:attrNameLst>
                                          <p:attrName>style.visibility</p:attrName>
                                        </p:attrNameLst>
                                      </p:cBhvr>
                                      <p:to>
                                        <p:strVal val="visible"/>
                                      </p:to>
                                    </p:set>
                                    <p:animEffect transition="in" filter="slide(fromLeft)">
                                      <p:cBhvr>
                                        <p:cTn id="23" dur="500"/>
                                        <p:tgtEl>
                                          <p:spTgt spid="162831">
                                            <p:txEl>
                                              <p:pRg st="1" end="1"/>
                                            </p:txEl>
                                          </p:spTgt>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162831">
                                            <p:txEl>
                                              <p:pRg st="2" end="2"/>
                                            </p:txEl>
                                          </p:spTgt>
                                        </p:tgtEl>
                                        <p:attrNameLst>
                                          <p:attrName>style.visibility</p:attrName>
                                        </p:attrNameLst>
                                      </p:cBhvr>
                                      <p:to>
                                        <p:strVal val="visible"/>
                                      </p:to>
                                    </p:set>
                                    <p:animEffect transition="in" filter="slide(fromLeft)">
                                      <p:cBhvr>
                                        <p:cTn id="27" dur="500"/>
                                        <p:tgtEl>
                                          <p:spTgt spid="162831">
                                            <p:txEl>
                                              <p:pRg st="2" end="2"/>
                                            </p:txEl>
                                          </p:spTgt>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62831">
                                            <p:txEl>
                                              <p:pRg st="3" end="3"/>
                                            </p:txEl>
                                          </p:spTgt>
                                        </p:tgtEl>
                                        <p:attrNameLst>
                                          <p:attrName>style.visibility</p:attrName>
                                        </p:attrNameLst>
                                      </p:cBhvr>
                                      <p:to>
                                        <p:strVal val="visible"/>
                                      </p:to>
                                    </p:set>
                                    <p:animEffect transition="in" filter="slide(fromLeft)">
                                      <p:cBhvr>
                                        <p:cTn id="31" dur="500"/>
                                        <p:tgtEl>
                                          <p:spTgt spid="162831">
                                            <p:txEl>
                                              <p:pRg st="3" end="3"/>
                                            </p:txEl>
                                          </p:spTgt>
                                        </p:tgtEl>
                                      </p:cBhvr>
                                    </p:animEffect>
                                  </p:childTnLst>
                                </p:cTn>
                              </p:par>
                            </p:childTnLst>
                          </p:cTn>
                        </p:par>
                        <p:par>
                          <p:cTn id="32" fill="hold">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162831">
                                            <p:txEl>
                                              <p:pRg st="4" end="4"/>
                                            </p:txEl>
                                          </p:spTgt>
                                        </p:tgtEl>
                                        <p:attrNameLst>
                                          <p:attrName>style.visibility</p:attrName>
                                        </p:attrNameLst>
                                      </p:cBhvr>
                                      <p:to>
                                        <p:strVal val="visible"/>
                                      </p:to>
                                    </p:set>
                                    <p:animEffect transition="in" filter="slide(fromLeft)">
                                      <p:cBhvr>
                                        <p:cTn id="35" dur="500"/>
                                        <p:tgtEl>
                                          <p:spTgt spid="162831">
                                            <p:txEl>
                                              <p:pRg st="4" end="4"/>
                                            </p:txEl>
                                          </p:spTgt>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162831">
                                            <p:txEl>
                                              <p:pRg st="5" end="5"/>
                                            </p:txEl>
                                          </p:spTgt>
                                        </p:tgtEl>
                                        <p:attrNameLst>
                                          <p:attrName>style.visibility</p:attrName>
                                        </p:attrNameLst>
                                      </p:cBhvr>
                                      <p:to>
                                        <p:strVal val="visible"/>
                                      </p:to>
                                    </p:set>
                                    <p:animEffect transition="in" filter="slide(fromLeft)">
                                      <p:cBhvr>
                                        <p:cTn id="39" dur="500"/>
                                        <p:tgtEl>
                                          <p:spTgt spid="1628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1"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Powder production</a:t>
            </a:r>
            <a:endParaRPr lang="en-IN" dirty="0"/>
          </a:p>
        </p:txBody>
      </p:sp>
      <p:sp>
        <p:nvSpPr>
          <p:cNvPr id="3" name="Content Placeholder 2"/>
          <p:cNvSpPr>
            <a:spLocks noGrp="1"/>
          </p:cNvSpPr>
          <p:nvPr>
            <p:ph idx="1"/>
          </p:nvPr>
        </p:nvSpPr>
        <p:spPr/>
        <p:txBody>
          <a:bodyPr>
            <a:normAutofit/>
          </a:bodyPr>
          <a:lstStyle/>
          <a:p>
            <a:r>
              <a:rPr lang="en-US" sz="2400" dirty="0" smtClean="0"/>
              <a:t>Powders are manufactured by various methods and the powder from each method has typical properties.</a:t>
            </a:r>
          </a:p>
          <a:p>
            <a:pPr marL="514350" indent="-514350">
              <a:buAutoNum type="arabicParenR"/>
            </a:pPr>
            <a:r>
              <a:rPr lang="en-US" sz="2400" dirty="0" smtClean="0"/>
              <a:t>Mechanical process</a:t>
            </a:r>
          </a:p>
          <a:p>
            <a:pPr marL="514350" indent="-514350">
              <a:buAutoNum type="alphaLcParenR"/>
            </a:pPr>
            <a:r>
              <a:rPr lang="en-US" sz="2400" dirty="0" smtClean="0">
                <a:solidFill>
                  <a:srgbClr val="002060"/>
                </a:solidFill>
              </a:rPr>
              <a:t>Machining</a:t>
            </a:r>
          </a:p>
          <a:p>
            <a:pPr marL="514350" indent="-514350">
              <a:buNone/>
            </a:pPr>
            <a:r>
              <a:rPr lang="en-US" sz="2400" dirty="0">
                <a:solidFill>
                  <a:srgbClr val="002060"/>
                </a:solidFill>
              </a:rPr>
              <a:t> </a:t>
            </a:r>
            <a:r>
              <a:rPr lang="en-US" sz="2400" dirty="0" smtClean="0">
                <a:solidFill>
                  <a:srgbClr val="002060"/>
                </a:solidFill>
              </a:rPr>
              <a:t>       </a:t>
            </a:r>
            <a:r>
              <a:rPr lang="en-US" sz="2400" dirty="0" smtClean="0">
                <a:solidFill>
                  <a:srgbClr val="FF0000"/>
                </a:solidFill>
              </a:rPr>
              <a:t>This method is used to produce filings, turning ,chips etc. which are subsequently pulverized by crushing and milling.</a:t>
            </a:r>
          </a:p>
          <a:p>
            <a:pPr marL="514350" indent="-514350">
              <a:buNone/>
            </a:pPr>
            <a:r>
              <a:rPr lang="en-US" sz="2400" dirty="0" smtClean="0">
                <a:solidFill>
                  <a:srgbClr val="002060"/>
                </a:solidFill>
              </a:rPr>
              <a:t>        Since relatively coarse powders are obtained by this method, it is suitable only for few special cases such as Mg powder in pyrotechnic applications, silver solders and dental alloys.</a:t>
            </a:r>
          </a:p>
          <a:p>
            <a:pPr marL="514350" indent="-514350">
              <a:buNone/>
            </a:pPr>
            <a:r>
              <a:rPr lang="en-US" sz="2400" dirty="0">
                <a:solidFill>
                  <a:srgbClr val="002060"/>
                </a:solidFill>
              </a:rPr>
              <a:t> </a:t>
            </a:r>
            <a:r>
              <a:rPr lang="en-US" sz="2400" dirty="0" smtClean="0">
                <a:solidFill>
                  <a:srgbClr val="002060"/>
                </a:solidFill>
              </a:rPr>
              <a:t>       </a:t>
            </a:r>
            <a:r>
              <a:rPr lang="en-US" sz="2400" dirty="0" smtClean="0">
                <a:solidFill>
                  <a:srgbClr val="FF0000"/>
                </a:solidFill>
              </a:rPr>
              <a:t>The powder particles are of irregular shape.</a:t>
            </a:r>
            <a:endParaRPr lang="en-IN" sz="2400"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508000" y="1181100"/>
            <a:ext cx="6584950" cy="3143250"/>
            <a:chOff x="320" y="744"/>
            <a:chExt cx="4076" cy="1980"/>
          </a:xfrm>
        </p:grpSpPr>
        <p:pic>
          <p:nvPicPr>
            <p:cNvPr id="10250" name="Picture 3"/>
            <p:cNvPicPr>
              <a:picLocks noChangeArrowheads="1"/>
            </p:cNvPicPr>
            <p:nvPr/>
          </p:nvPicPr>
          <p:blipFill>
            <a:blip r:embed="rId3"/>
            <a:srcRect/>
            <a:stretch>
              <a:fillRect/>
            </a:stretch>
          </p:blipFill>
          <p:spPr bwMode="auto">
            <a:xfrm>
              <a:off x="320" y="760"/>
              <a:ext cx="2047" cy="1964"/>
            </a:xfrm>
            <a:prstGeom prst="rect">
              <a:avLst/>
            </a:prstGeom>
            <a:noFill/>
            <a:ln w="9525">
              <a:noFill/>
              <a:miter lim="800000"/>
              <a:headEnd/>
              <a:tailEnd/>
            </a:ln>
          </p:spPr>
        </p:pic>
        <p:sp>
          <p:nvSpPr>
            <p:cNvPr id="10251" name="Rectangle 5"/>
            <p:cNvSpPr>
              <a:spLocks noChangeArrowheads="1"/>
            </p:cNvSpPr>
            <p:nvPr/>
          </p:nvSpPr>
          <p:spPr bwMode="auto">
            <a:xfrm>
              <a:off x="2408" y="744"/>
              <a:ext cx="1988" cy="1402"/>
            </a:xfrm>
            <a:prstGeom prst="rect">
              <a:avLst/>
            </a:prstGeom>
            <a:noFill/>
            <a:ln w="9525">
              <a:noFill/>
              <a:miter lim="800000"/>
              <a:headEnd/>
              <a:tailEnd/>
            </a:ln>
          </p:spPr>
          <p:txBody>
            <a:bodyPr lIns="92075" tIns="46038" rIns="92075" bIns="46038">
              <a:spAutoFit/>
            </a:bodyPr>
            <a:lstStyle/>
            <a:p>
              <a:r>
                <a:rPr lang="en-US" sz="2000"/>
                <a:t>Most basic and common inspection method.</a:t>
              </a:r>
            </a:p>
            <a:p>
              <a:pPr>
                <a:buFontTx/>
                <a:buChar char="•"/>
              </a:pPr>
              <a:endParaRPr lang="en-US" sz="2000"/>
            </a:p>
            <a:p>
              <a:r>
                <a:rPr lang="en-US" sz="2000"/>
                <a:t>Tools include fiberscopes, borescopes, magnifying glasses and mirrors.</a:t>
              </a:r>
            </a:p>
          </p:txBody>
        </p:sp>
      </p:grpSp>
      <p:grpSp>
        <p:nvGrpSpPr>
          <p:cNvPr id="3" name="Group 14"/>
          <p:cNvGrpSpPr>
            <a:grpSpLocks/>
          </p:cNvGrpSpPr>
          <p:nvPr/>
        </p:nvGrpSpPr>
        <p:grpSpPr bwMode="auto">
          <a:xfrm>
            <a:off x="496888" y="4659313"/>
            <a:ext cx="5675312" cy="1935162"/>
            <a:chOff x="313" y="2935"/>
            <a:chExt cx="3575" cy="1219"/>
          </a:xfrm>
        </p:grpSpPr>
        <p:sp>
          <p:nvSpPr>
            <p:cNvPr id="10248" name="Text Box 7"/>
            <p:cNvSpPr txBox="1">
              <a:spLocks noChangeArrowheads="1"/>
            </p:cNvSpPr>
            <p:nvPr/>
          </p:nvSpPr>
          <p:spPr bwMode="auto">
            <a:xfrm>
              <a:off x="1629" y="3328"/>
              <a:ext cx="2259" cy="826"/>
            </a:xfrm>
            <a:prstGeom prst="rect">
              <a:avLst/>
            </a:prstGeom>
            <a:noFill/>
            <a:ln w="9525">
              <a:noFill/>
              <a:miter lim="800000"/>
              <a:headEnd/>
              <a:tailEnd/>
            </a:ln>
          </p:spPr>
          <p:txBody>
            <a:bodyPr>
              <a:spAutoFit/>
            </a:bodyPr>
            <a:lstStyle/>
            <a:p>
              <a:r>
                <a:rPr lang="en-US" sz="2000"/>
                <a:t>Robotic crawlers permit observation in hazardous or tight areas, such as air ducts, reactors, pipelines.</a:t>
              </a:r>
            </a:p>
          </p:txBody>
        </p:sp>
        <p:pic>
          <p:nvPicPr>
            <p:cNvPr id="10249" name="Picture 8" descr="rovver400"/>
            <p:cNvPicPr>
              <a:picLocks noChangeAspect="1" noChangeArrowheads="1"/>
            </p:cNvPicPr>
            <p:nvPr/>
          </p:nvPicPr>
          <p:blipFill>
            <a:blip r:embed="rId4"/>
            <a:srcRect/>
            <a:stretch>
              <a:fillRect/>
            </a:stretch>
          </p:blipFill>
          <p:spPr bwMode="auto">
            <a:xfrm>
              <a:off x="313" y="2935"/>
              <a:ext cx="1268" cy="1217"/>
            </a:xfrm>
            <a:prstGeom prst="rect">
              <a:avLst/>
            </a:prstGeom>
            <a:noFill/>
            <a:ln w="9525">
              <a:noFill/>
              <a:miter lim="800000"/>
              <a:headEnd/>
              <a:tailEnd/>
            </a:ln>
          </p:spPr>
        </p:pic>
      </p:grpSp>
      <p:grpSp>
        <p:nvGrpSpPr>
          <p:cNvPr id="4" name="Group 13"/>
          <p:cNvGrpSpPr>
            <a:grpSpLocks/>
          </p:cNvGrpSpPr>
          <p:nvPr/>
        </p:nvGrpSpPr>
        <p:grpSpPr bwMode="auto">
          <a:xfrm>
            <a:off x="4197350" y="673100"/>
            <a:ext cx="4551363" cy="4675188"/>
            <a:chOff x="2652" y="400"/>
            <a:chExt cx="2867" cy="2945"/>
          </a:xfrm>
        </p:grpSpPr>
        <p:pic>
          <p:nvPicPr>
            <p:cNvPr id="10246" name="Picture 10" descr="quickview"/>
            <p:cNvPicPr>
              <a:picLocks noChangeAspect="1" noChangeArrowheads="1"/>
            </p:cNvPicPr>
            <p:nvPr/>
          </p:nvPicPr>
          <p:blipFill>
            <a:blip r:embed="rId5"/>
            <a:srcRect/>
            <a:stretch>
              <a:fillRect/>
            </a:stretch>
          </p:blipFill>
          <p:spPr bwMode="auto">
            <a:xfrm>
              <a:off x="4429" y="400"/>
              <a:ext cx="1090" cy="2945"/>
            </a:xfrm>
            <a:prstGeom prst="rect">
              <a:avLst/>
            </a:prstGeom>
            <a:noFill/>
            <a:ln w="9525">
              <a:noFill/>
              <a:miter lim="800000"/>
              <a:headEnd/>
              <a:tailEnd/>
            </a:ln>
          </p:spPr>
        </p:pic>
        <p:sp>
          <p:nvSpPr>
            <p:cNvPr id="10247" name="Text Box 11"/>
            <p:cNvSpPr txBox="1">
              <a:spLocks noChangeArrowheads="1"/>
            </p:cNvSpPr>
            <p:nvPr/>
          </p:nvSpPr>
          <p:spPr bwMode="auto">
            <a:xfrm>
              <a:off x="2652" y="2220"/>
              <a:ext cx="2091" cy="1018"/>
            </a:xfrm>
            <a:prstGeom prst="rect">
              <a:avLst/>
            </a:prstGeom>
            <a:noFill/>
            <a:ln w="9525">
              <a:noFill/>
              <a:miter lim="800000"/>
              <a:headEnd/>
              <a:tailEnd/>
            </a:ln>
          </p:spPr>
          <p:txBody>
            <a:bodyPr>
              <a:spAutoFit/>
            </a:bodyPr>
            <a:lstStyle/>
            <a:p>
              <a:pPr algn="r"/>
              <a:r>
                <a:rPr lang="en-US" sz="2000"/>
                <a:t>Portable video inspection unit with zoom allows inspection of large tanks and vessels, railroad tank cars, sewer lines.</a:t>
              </a:r>
            </a:p>
          </p:txBody>
        </p:sp>
      </p:grpSp>
      <p:sp>
        <p:nvSpPr>
          <p:cNvPr id="10245" name="Rectangle 15"/>
          <p:cNvSpPr>
            <a:spLocks noGrp="1" noChangeArrowheads="1"/>
          </p:cNvSpPr>
          <p:nvPr>
            <p:ph type="title" idx="4294967295"/>
          </p:nvPr>
        </p:nvSpPr>
        <p:spPr>
          <a:xfrm>
            <a:off x="1038225" y="238125"/>
            <a:ext cx="7162800" cy="1143000"/>
          </a:xfrm>
        </p:spPr>
        <p:txBody>
          <a:bodyPr/>
          <a:lstStyle/>
          <a:p>
            <a:r>
              <a:rPr lang="en-US" dirty="0" smtClean="0">
                <a:solidFill>
                  <a:srgbClr val="FF0000"/>
                </a:solidFill>
              </a:rPr>
              <a:t>Visual Inspection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126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1268" name="Rectangle 5"/>
          <p:cNvSpPr>
            <a:spLocks noChangeArrowheads="1"/>
          </p:cNvSpPr>
          <p:nvPr/>
        </p:nvSpPr>
        <p:spPr bwMode="auto">
          <a:xfrm>
            <a:off x="1333500" y="228600"/>
            <a:ext cx="6781800" cy="641350"/>
          </a:xfrm>
          <a:prstGeom prst="rect">
            <a:avLst/>
          </a:prstGeom>
          <a:noFill/>
          <a:ln w="9525">
            <a:noFill/>
            <a:miter lim="800000"/>
            <a:headEnd/>
            <a:tailEnd/>
          </a:ln>
        </p:spPr>
        <p:txBody>
          <a:bodyPr lIns="92075" tIns="46038" rIns="92075" bIns="46038">
            <a:spAutoFit/>
          </a:bodyPr>
          <a:lstStyle/>
          <a:p>
            <a:pPr algn="ctr"/>
            <a:endParaRPr lang="en-US" sz="3600">
              <a:solidFill>
                <a:schemeClr val="folHlink"/>
              </a:solidFill>
            </a:endParaRPr>
          </a:p>
        </p:txBody>
      </p:sp>
      <p:grpSp>
        <p:nvGrpSpPr>
          <p:cNvPr id="2" name="Group 26"/>
          <p:cNvGrpSpPr>
            <a:grpSpLocks/>
          </p:cNvGrpSpPr>
          <p:nvPr/>
        </p:nvGrpSpPr>
        <p:grpSpPr bwMode="auto">
          <a:xfrm>
            <a:off x="430213" y="863600"/>
            <a:ext cx="8237537" cy="2828925"/>
            <a:chOff x="279" y="592"/>
            <a:chExt cx="5189" cy="1782"/>
          </a:xfrm>
        </p:grpSpPr>
        <p:sp>
          <p:nvSpPr>
            <p:cNvPr id="11279" name="Rectangle 6"/>
            <p:cNvSpPr>
              <a:spLocks noChangeArrowheads="1"/>
            </p:cNvSpPr>
            <p:nvPr/>
          </p:nvSpPr>
          <p:spPr bwMode="auto">
            <a:xfrm>
              <a:off x="279" y="617"/>
              <a:ext cx="4042" cy="634"/>
            </a:xfrm>
            <a:prstGeom prst="rect">
              <a:avLst/>
            </a:prstGeom>
            <a:noFill/>
            <a:ln w="9525">
              <a:noFill/>
              <a:miter lim="800000"/>
              <a:headEnd/>
              <a:tailEnd/>
            </a:ln>
          </p:spPr>
          <p:txBody>
            <a:bodyPr lIns="92075" tIns="46038" rIns="92075" bIns="46038">
              <a:spAutoFit/>
            </a:bodyPr>
            <a:lstStyle/>
            <a:p>
              <a:pPr marL="228600" indent="-228600">
                <a:buFontTx/>
                <a:buChar char="•"/>
              </a:pPr>
              <a:r>
                <a:rPr lang="en-US" sz="2000"/>
                <a:t>A liquid with high surface wetting characteristics is applied to the surface of the part and allowed time to seep into surface breaking defects.</a:t>
              </a:r>
            </a:p>
          </p:txBody>
        </p:sp>
        <p:pic>
          <p:nvPicPr>
            <p:cNvPr id="11280" name="Picture 22" descr="Pen_App"/>
            <p:cNvPicPr>
              <a:picLocks noChangeAspect="1" noChangeArrowheads="1"/>
            </p:cNvPicPr>
            <p:nvPr/>
          </p:nvPicPr>
          <p:blipFill>
            <a:blip r:embed="rId3"/>
            <a:srcRect/>
            <a:stretch>
              <a:fillRect/>
            </a:stretch>
          </p:blipFill>
          <p:spPr bwMode="auto">
            <a:xfrm>
              <a:off x="4232" y="592"/>
              <a:ext cx="1236" cy="1782"/>
            </a:xfrm>
            <a:prstGeom prst="rect">
              <a:avLst/>
            </a:prstGeom>
            <a:noFill/>
            <a:ln w="9525">
              <a:noFill/>
              <a:miter lim="800000"/>
              <a:headEnd/>
              <a:tailEnd/>
            </a:ln>
          </p:spPr>
        </p:pic>
      </p:grpSp>
      <p:sp>
        <p:nvSpPr>
          <p:cNvPr id="217111" name="Rectangle 23"/>
          <p:cNvSpPr>
            <a:spLocks noChangeArrowheads="1"/>
          </p:cNvSpPr>
          <p:nvPr/>
        </p:nvSpPr>
        <p:spPr bwMode="auto">
          <a:xfrm>
            <a:off x="444500" y="1858963"/>
            <a:ext cx="6210300" cy="701675"/>
          </a:xfrm>
          <a:prstGeom prst="rect">
            <a:avLst/>
          </a:prstGeom>
          <a:noFill/>
          <a:ln w="12700">
            <a:noFill/>
            <a:miter lim="800000"/>
            <a:headEnd type="none" w="sm" len="sm"/>
            <a:tailEnd type="none" w="sm" len="sm"/>
          </a:ln>
        </p:spPr>
        <p:txBody>
          <a:bodyPr>
            <a:spAutoFit/>
          </a:bodyPr>
          <a:lstStyle/>
          <a:p>
            <a:pPr marL="228600" indent="-228600">
              <a:buFontTx/>
              <a:buChar char="•"/>
            </a:pPr>
            <a:r>
              <a:rPr lang="en-US" sz="2000"/>
              <a:t>The excess liquid is removed from the surface of the part.  </a:t>
            </a:r>
          </a:p>
        </p:txBody>
      </p:sp>
      <p:grpSp>
        <p:nvGrpSpPr>
          <p:cNvPr id="3" name="Group 29"/>
          <p:cNvGrpSpPr>
            <a:grpSpLocks/>
          </p:cNvGrpSpPr>
          <p:nvPr/>
        </p:nvGrpSpPr>
        <p:grpSpPr bwMode="auto">
          <a:xfrm>
            <a:off x="444500" y="2535238"/>
            <a:ext cx="8035925" cy="3116262"/>
            <a:chOff x="280" y="1597"/>
            <a:chExt cx="5062" cy="1963"/>
          </a:xfrm>
        </p:grpSpPr>
        <p:sp>
          <p:nvSpPr>
            <p:cNvPr id="11277" name="Rectangle 24"/>
            <p:cNvSpPr>
              <a:spLocks noChangeArrowheads="1"/>
            </p:cNvSpPr>
            <p:nvPr/>
          </p:nvSpPr>
          <p:spPr bwMode="auto">
            <a:xfrm>
              <a:off x="280" y="1597"/>
              <a:ext cx="3767" cy="634"/>
            </a:xfrm>
            <a:prstGeom prst="rect">
              <a:avLst/>
            </a:prstGeom>
            <a:noFill/>
            <a:ln w="12700">
              <a:noFill/>
              <a:miter lim="800000"/>
              <a:headEnd type="none" w="sm" len="sm"/>
              <a:tailEnd type="none" w="sm" len="sm"/>
            </a:ln>
          </p:spPr>
          <p:txBody>
            <a:bodyPr>
              <a:spAutoFit/>
            </a:bodyPr>
            <a:lstStyle/>
            <a:p>
              <a:pPr marL="228600" indent="-228600">
                <a:buFontTx/>
                <a:buChar char="•"/>
              </a:pPr>
              <a:r>
                <a:rPr lang="en-US" sz="2000"/>
                <a:t>A developer (powder) is applied to pull the trapped penetrant out the defect and spread it on the surface where it can be seen.  </a:t>
              </a:r>
            </a:p>
          </p:txBody>
        </p:sp>
        <p:pic>
          <p:nvPicPr>
            <p:cNvPr id="11278" name="Picture 19" descr="FPI_PowDev"/>
            <p:cNvPicPr>
              <a:picLocks noChangeAspect="1" noChangeArrowheads="1"/>
            </p:cNvPicPr>
            <p:nvPr/>
          </p:nvPicPr>
          <p:blipFill>
            <a:blip r:embed="rId4"/>
            <a:srcRect/>
            <a:stretch>
              <a:fillRect/>
            </a:stretch>
          </p:blipFill>
          <p:spPr bwMode="auto">
            <a:xfrm>
              <a:off x="4003" y="2096"/>
              <a:ext cx="1339" cy="1464"/>
            </a:xfrm>
            <a:prstGeom prst="rect">
              <a:avLst/>
            </a:prstGeom>
            <a:noFill/>
            <a:ln w="9525">
              <a:noFill/>
              <a:miter lim="800000"/>
              <a:headEnd/>
              <a:tailEnd/>
            </a:ln>
          </p:spPr>
        </p:pic>
      </p:grpSp>
      <p:grpSp>
        <p:nvGrpSpPr>
          <p:cNvPr id="4" name="Group 30"/>
          <p:cNvGrpSpPr>
            <a:grpSpLocks/>
          </p:cNvGrpSpPr>
          <p:nvPr/>
        </p:nvGrpSpPr>
        <p:grpSpPr bwMode="auto">
          <a:xfrm>
            <a:off x="422275" y="3514725"/>
            <a:ext cx="6537325" cy="3063875"/>
            <a:chOff x="266" y="2214"/>
            <a:chExt cx="4118" cy="1930"/>
          </a:xfrm>
        </p:grpSpPr>
        <p:sp>
          <p:nvSpPr>
            <p:cNvPr id="11275" name="Rectangle 25"/>
            <p:cNvSpPr>
              <a:spLocks noChangeArrowheads="1"/>
            </p:cNvSpPr>
            <p:nvPr/>
          </p:nvSpPr>
          <p:spPr bwMode="auto">
            <a:xfrm>
              <a:off x="266" y="2214"/>
              <a:ext cx="3773" cy="1018"/>
            </a:xfrm>
            <a:prstGeom prst="rect">
              <a:avLst/>
            </a:prstGeom>
            <a:noFill/>
            <a:ln w="12700">
              <a:noFill/>
              <a:miter lim="800000"/>
              <a:headEnd type="none" w="sm" len="sm"/>
              <a:tailEnd type="none" w="sm" len="sm"/>
            </a:ln>
          </p:spPr>
          <p:txBody>
            <a:bodyPr>
              <a:spAutoFit/>
            </a:bodyPr>
            <a:lstStyle/>
            <a:p>
              <a:pPr marL="228600" indent="-228600">
                <a:buFontTx/>
                <a:buChar char="•"/>
              </a:pPr>
              <a:r>
                <a:rPr lang="en-US" sz="2000"/>
                <a:t>Visual inspection is the final step in the process.  The penetrant used is often loaded with a fluorescent dye and the inspection is done under UV light to increase test sensitivity.</a:t>
              </a:r>
            </a:p>
          </p:txBody>
        </p:sp>
        <p:pic>
          <p:nvPicPr>
            <p:cNvPr id="11276" name="Picture 18" descr="FPI-LCF-Indication"/>
            <p:cNvPicPr>
              <a:picLocks noChangeAspect="1" noChangeArrowheads="1"/>
            </p:cNvPicPr>
            <p:nvPr/>
          </p:nvPicPr>
          <p:blipFill>
            <a:blip r:embed="rId5"/>
            <a:srcRect/>
            <a:stretch>
              <a:fillRect/>
            </a:stretch>
          </p:blipFill>
          <p:spPr bwMode="auto">
            <a:xfrm>
              <a:off x="2556" y="3085"/>
              <a:ext cx="1828" cy="1059"/>
            </a:xfrm>
            <a:prstGeom prst="rect">
              <a:avLst/>
            </a:prstGeom>
            <a:noFill/>
            <a:ln w="9525">
              <a:noFill/>
              <a:miter lim="800000"/>
              <a:headEnd/>
              <a:tailEnd/>
            </a:ln>
          </p:spPr>
        </p:pic>
      </p:grpSp>
      <p:pic>
        <p:nvPicPr>
          <p:cNvPr id="217103" name="Picture 15" descr="GitsFtop1"/>
          <p:cNvPicPr>
            <a:picLocks noChangeAspect="1" noChangeArrowheads="1"/>
          </p:cNvPicPr>
          <p:nvPr/>
        </p:nvPicPr>
        <p:blipFill>
          <a:blip r:embed="rId6"/>
          <a:srcRect/>
          <a:stretch>
            <a:fillRect/>
          </a:stretch>
        </p:blipFill>
        <p:spPr bwMode="auto">
          <a:xfrm>
            <a:off x="1028700" y="5092700"/>
            <a:ext cx="2846388" cy="1547813"/>
          </a:xfrm>
          <a:prstGeom prst="rect">
            <a:avLst/>
          </a:prstGeom>
          <a:noFill/>
          <a:ln w="9525">
            <a:noFill/>
            <a:miter lim="800000"/>
            <a:headEnd/>
            <a:tailEnd/>
          </a:ln>
        </p:spPr>
      </p:pic>
      <p:sp>
        <p:nvSpPr>
          <p:cNvPr id="11274" name="Rectangle 31"/>
          <p:cNvSpPr>
            <a:spLocks noGrp="1" noChangeArrowheads="1"/>
          </p:cNvSpPr>
          <p:nvPr>
            <p:ph type="title" idx="4294967295"/>
          </p:nvPr>
        </p:nvSpPr>
        <p:spPr>
          <a:xfrm>
            <a:off x="942975" y="0"/>
            <a:ext cx="7162800" cy="1143000"/>
          </a:xfrm>
        </p:spPr>
        <p:txBody>
          <a:bodyPr/>
          <a:lstStyle/>
          <a:p>
            <a:r>
              <a:rPr lang="en-US" smtClean="0">
                <a:solidFill>
                  <a:schemeClr val="folHlink"/>
                </a:solidFill>
              </a:rPr>
              <a:t>Liquid Penetrant Inspection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111"/>
                                        </p:tgtEl>
                                        <p:attrNameLst>
                                          <p:attrName>style.visibility</p:attrName>
                                        </p:attrNameLst>
                                      </p:cBhvr>
                                      <p:to>
                                        <p:strVal val="visible"/>
                                      </p:to>
                                    </p:set>
                                    <p:animEffect transition="in" filter="dissolve">
                                      <p:cBhvr>
                                        <p:cTn id="12" dur="500"/>
                                        <p:tgtEl>
                                          <p:spTgt spid="2171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par>
                          <p:cTn id="23" fill="hold">
                            <p:stCondLst>
                              <p:cond delay="500"/>
                            </p:stCondLst>
                            <p:childTnLst>
                              <p:par>
                                <p:cTn id="24" presetID="9" presetClass="entr" presetSubtype="0" fill="hold" nodeType="afterEffect">
                                  <p:stCondLst>
                                    <p:cond delay="500"/>
                                  </p:stCondLst>
                                  <p:childTnLst>
                                    <p:set>
                                      <p:cBhvr>
                                        <p:cTn id="25" dur="1" fill="hold">
                                          <p:stCondLst>
                                            <p:cond delay="0"/>
                                          </p:stCondLst>
                                        </p:cTn>
                                        <p:tgtEl>
                                          <p:spTgt spid="217103"/>
                                        </p:tgtEl>
                                        <p:attrNameLst>
                                          <p:attrName>style.visibility</p:attrName>
                                        </p:attrNameLst>
                                      </p:cBhvr>
                                      <p:to>
                                        <p:strVal val="visible"/>
                                      </p:to>
                                    </p:set>
                                    <p:animEffect transition="in" filter="dissolve">
                                      <p:cBhvr>
                                        <p:cTn id="26" dur="500"/>
                                        <p:tgtEl>
                                          <p:spTgt spid="217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1"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292100"/>
            <a:ext cx="7162800" cy="1143000"/>
          </a:xfrm>
        </p:spPr>
        <p:txBody>
          <a:bodyPr/>
          <a:lstStyle/>
          <a:p>
            <a:r>
              <a:rPr lang="en-US" smtClean="0"/>
              <a:t>Magnetic Particle Inspection</a:t>
            </a:r>
          </a:p>
        </p:txBody>
      </p:sp>
      <p:sp>
        <p:nvSpPr>
          <p:cNvPr id="169987" name="Rectangle 3"/>
          <p:cNvSpPr>
            <a:spLocks noGrp="1" noChangeArrowheads="1"/>
          </p:cNvSpPr>
          <p:nvPr>
            <p:ph type="body" sz="half" idx="1"/>
          </p:nvPr>
        </p:nvSpPr>
        <p:spPr>
          <a:xfrm>
            <a:off x="685800" y="1447800"/>
            <a:ext cx="8077200" cy="1295400"/>
          </a:xfrm>
        </p:spPr>
        <p:txBody>
          <a:bodyPr>
            <a:normAutofit fontScale="92500" lnSpcReduction="20000"/>
          </a:bodyPr>
          <a:lstStyle/>
          <a:p>
            <a:pPr marL="0" indent="0">
              <a:buFontTx/>
              <a:buNone/>
            </a:pPr>
            <a:r>
              <a:rPr lang="en-US" sz="2000" smtClean="0"/>
              <a:t>The part is magnetized.  Finely milled iron particles coated with a dye pigment are then applied to the specimen. These particles are attracted to magnetic flux leakage fields and will cluster to form an indication directly over the discontinuity.  This indication can be visually detected under proper lighting conditions.</a:t>
            </a:r>
            <a:r>
              <a:rPr lang="en-US" sz="1800" smtClean="0"/>
              <a:t> </a:t>
            </a:r>
          </a:p>
        </p:txBody>
      </p:sp>
      <p:pic>
        <p:nvPicPr>
          <p:cNvPr id="169988" name="Picture 4"/>
          <p:cNvPicPr>
            <a:picLocks noChangeArrowheads="1"/>
          </p:cNvPicPr>
          <p:nvPr/>
        </p:nvPicPr>
        <p:blipFill>
          <a:blip r:embed="rId3"/>
          <a:srcRect/>
          <a:stretch>
            <a:fillRect/>
          </a:stretch>
        </p:blipFill>
        <p:spPr bwMode="auto">
          <a:xfrm>
            <a:off x="762000" y="3124200"/>
            <a:ext cx="4953000" cy="2667000"/>
          </a:xfrm>
          <a:prstGeom prst="rect">
            <a:avLst/>
          </a:prstGeom>
          <a:noFill/>
          <a:ln w="9525">
            <a:noFill/>
            <a:miter lim="800000"/>
            <a:headEnd/>
            <a:tailEnd/>
          </a:ln>
        </p:spPr>
      </p:pic>
      <p:pic>
        <p:nvPicPr>
          <p:cNvPr id="169989" name="Picture 5" descr="splinedflour"/>
          <p:cNvPicPr>
            <a:picLocks noGrp="1" noChangeAspect="1" noChangeArrowheads="1"/>
          </p:cNvPicPr>
          <p:nvPr>
            <p:ph sz="half" idx="2"/>
          </p:nvPr>
        </p:nvPicPr>
        <p:blipFill>
          <a:blip r:embed="rId4"/>
          <a:srcRect/>
          <a:stretch>
            <a:fillRect/>
          </a:stretch>
        </p:blipFill>
        <p:spPr>
          <a:xfrm>
            <a:off x="5867400" y="3124200"/>
            <a:ext cx="2457450" cy="2667000"/>
          </a:xfrm>
          <a:noFill/>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strips(downRight)">
                                      <p:cBhvr>
                                        <p:cTn id="7" dur="500"/>
                                        <p:tgtEl>
                                          <p:spTgt spid="169987">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69988"/>
                                        </p:tgtEl>
                                        <p:attrNameLst>
                                          <p:attrName>style.visibility</p:attrName>
                                        </p:attrNameLst>
                                      </p:cBhvr>
                                      <p:to>
                                        <p:strVal val="visible"/>
                                      </p:to>
                                    </p:set>
                                    <p:animEffect transition="in" filter="strips(downRight)">
                                      <p:cBhvr>
                                        <p:cTn id="11" dur="500"/>
                                        <p:tgtEl>
                                          <p:spTgt spid="16998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9989"/>
                                        </p:tgtEl>
                                        <p:attrNameLst>
                                          <p:attrName>style.visibility</p:attrName>
                                        </p:attrNameLst>
                                      </p:cBhvr>
                                      <p:to>
                                        <p:strVal val="visible"/>
                                      </p:to>
                                    </p:set>
                                    <p:animEffect transition="in" filter="fade">
                                      <p:cBhvr>
                                        <p:cTn id="15" dur="2000"/>
                                        <p:tgtEl>
                                          <p:spTgt spid="16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9275" y="228600"/>
            <a:ext cx="8001000" cy="1143000"/>
          </a:xfrm>
        </p:spPr>
        <p:txBody>
          <a:bodyPr>
            <a:normAutofit fontScale="90000"/>
          </a:bodyPr>
          <a:lstStyle/>
          <a:p>
            <a:r>
              <a:rPr lang="en-US" smtClean="0"/>
              <a:t>Magnetic Particle Crack Indications</a:t>
            </a:r>
            <a:r>
              <a:rPr lang="en-US" sz="3200" smtClean="0"/>
              <a:t> </a:t>
            </a:r>
          </a:p>
        </p:txBody>
      </p:sp>
      <p:sp>
        <p:nvSpPr>
          <p:cNvPr id="13315" name="Rectangle 3"/>
          <p:cNvSpPr>
            <a:spLocks noGrp="1" noChangeArrowheads="1"/>
          </p:cNvSpPr>
          <p:nvPr>
            <p:ph type="body" sz="half" idx="1"/>
          </p:nvPr>
        </p:nvSpPr>
        <p:spPr/>
        <p:txBody>
          <a:bodyPr/>
          <a:lstStyle/>
          <a:p>
            <a:pPr marL="342900" indent="-342900">
              <a:buFontTx/>
              <a:buNone/>
            </a:pPr>
            <a:endParaRPr lang="en-US" sz="1800" smtClean="0"/>
          </a:p>
        </p:txBody>
      </p:sp>
      <p:pic>
        <p:nvPicPr>
          <p:cNvPr id="171015" name="Picture 7" descr="sproketwhite2a"/>
          <p:cNvPicPr>
            <a:picLocks noGrp="1" noChangeAspect="1" noChangeArrowheads="1"/>
          </p:cNvPicPr>
          <p:nvPr>
            <p:ph sz="quarter" idx="2"/>
          </p:nvPr>
        </p:nvPicPr>
        <p:blipFill>
          <a:blip r:embed="rId3"/>
          <a:srcRect/>
          <a:stretch>
            <a:fillRect/>
          </a:stretch>
        </p:blipFill>
        <p:spPr>
          <a:xfrm>
            <a:off x="4483100" y="1419225"/>
            <a:ext cx="3713163" cy="2784475"/>
          </a:xfrm>
          <a:noFill/>
        </p:spPr>
      </p:pic>
      <p:pic>
        <p:nvPicPr>
          <p:cNvPr id="171012" name="Picture 4" descr="hookwhite2a"/>
          <p:cNvPicPr>
            <a:picLocks noChangeAspect="1" noChangeArrowheads="1"/>
          </p:cNvPicPr>
          <p:nvPr/>
        </p:nvPicPr>
        <p:blipFill>
          <a:blip r:embed="rId4"/>
          <a:srcRect/>
          <a:stretch>
            <a:fillRect/>
          </a:stretch>
        </p:blipFill>
        <p:spPr bwMode="auto">
          <a:xfrm>
            <a:off x="723900" y="1460500"/>
            <a:ext cx="3530600" cy="1712913"/>
          </a:xfrm>
          <a:prstGeom prst="rect">
            <a:avLst/>
          </a:prstGeom>
          <a:noFill/>
          <a:ln w="9525">
            <a:noFill/>
            <a:miter lim="800000"/>
            <a:headEnd/>
            <a:tailEnd/>
          </a:ln>
        </p:spPr>
      </p:pic>
      <p:pic>
        <p:nvPicPr>
          <p:cNvPr id="171017" name="Picture 9" descr="sproketflour3a"/>
          <p:cNvPicPr>
            <a:picLocks noGrp="1" noChangeAspect="1" noChangeArrowheads="1"/>
          </p:cNvPicPr>
          <p:nvPr>
            <p:ph sz="quarter" idx="3"/>
          </p:nvPr>
        </p:nvPicPr>
        <p:blipFill>
          <a:blip r:embed="rId5"/>
          <a:srcRect/>
          <a:stretch>
            <a:fillRect/>
          </a:stretch>
        </p:blipFill>
        <p:spPr>
          <a:xfrm>
            <a:off x="4622800" y="3441700"/>
            <a:ext cx="3733800" cy="2727325"/>
          </a:xfrm>
          <a:noFill/>
        </p:spPr>
      </p:pic>
      <p:pic>
        <p:nvPicPr>
          <p:cNvPr id="171013" name="Picture 5" descr="hookflour1a"/>
          <p:cNvPicPr>
            <a:picLocks noChangeAspect="1" noChangeArrowheads="1"/>
          </p:cNvPicPr>
          <p:nvPr/>
        </p:nvPicPr>
        <p:blipFill>
          <a:blip r:embed="rId6"/>
          <a:srcRect/>
          <a:stretch>
            <a:fillRect/>
          </a:stretch>
        </p:blipFill>
        <p:spPr bwMode="auto">
          <a:xfrm>
            <a:off x="952500" y="2959100"/>
            <a:ext cx="3429000" cy="2774950"/>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500" fill="hold"/>
                                        <p:tgtEl>
                                          <p:spTgt spid="171012"/>
                                        </p:tgtEl>
                                        <p:attrNameLst>
                                          <p:attrName>ppt_x</p:attrName>
                                        </p:attrNameLst>
                                      </p:cBhvr>
                                      <p:tavLst>
                                        <p:tav tm="0">
                                          <p:val>
                                            <p:strVal val="0-#ppt_w/2"/>
                                          </p:val>
                                        </p:tav>
                                        <p:tav tm="100000">
                                          <p:val>
                                            <p:strVal val="#ppt_x"/>
                                          </p:val>
                                        </p:tav>
                                      </p:tavLst>
                                    </p:anim>
                                    <p:anim calcmode="lin" valueType="num">
                                      <p:cBhvr additive="base">
                                        <p:cTn id="8" dur="500" fill="hold"/>
                                        <p:tgtEl>
                                          <p:spTgt spid="1710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1013"/>
                                        </p:tgtEl>
                                        <p:attrNameLst>
                                          <p:attrName>style.visibility</p:attrName>
                                        </p:attrNameLst>
                                      </p:cBhvr>
                                      <p:to>
                                        <p:strVal val="visible"/>
                                      </p:to>
                                    </p:set>
                                    <p:anim calcmode="lin" valueType="num">
                                      <p:cBhvr additive="base">
                                        <p:cTn id="12" dur="500" fill="hold"/>
                                        <p:tgtEl>
                                          <p:spTgt spid="171013"/>
                                        </p:tgtEl>
                                        <p:attrNameLst>
                                          <p:attrName>ppt_x</p:attrName>
                                        </p:attrNameLst>
                                      </p:cBhvr>
                                      <p:tavLst>
                                        <p:tav tm="0">
                                          <p:val>
                                            <p:strVal val="0-#ppt_w/2"/>
                                          </p:val>
                                        </p:tav>
                                        <p:tav tm="100000">
                                          <p:val>
                                            <p:strVal val="#ppt_x"/>
                                          </p:val>
                                        </p:tav>
                                      </p:tavLst>
                                    </p:anim>
                                    <p:anim calcmode="lin" valueType="num">
                                      <p:cBhvr additive="base">
                                        <p:cTn id="13" dur="500" fill="hold"/>
                                        <p:tgtEl>
                                          <p:spTgt spid="1710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71015"/>
                                        </p:tgtEl>
                                        <p:attrNameLst>
                                          <p:attrName>style.visibility</p:attrName>
                                        </p:attrNameLst>
                                      </p:cBhvr>
                                      <p:to>
                                        <p:strVal val="visible"/>
                                      </p:to>
                                    </p:set>
                                    <p:anim calcmode="lin" valueType="num">
                                      <p:cBhvr additive="base">
                                        <p:cTn id="17" dur="500" fill="hold"/>
                                        <p:tgtEl>
                                          <p:spTgt spid="171015"/>
                                        </p:tgtEl>
                                        <p:attrNameLst>
                                          <p:attrName>ppt_x</p:attrName>
                                        </p:attrNameLst>
                                      </p:cBhvr>
                                      <p:tavLst>
                                        <p:tav tm="0">
                                          <p:val>
                                            <p:strVal val="0-#ppt_w/2"/>
                                          </p:val>
                                        </p:tav>
                                        <p:tav tm="100000">
                                          <p:val>
                                            <p:strVal val="#ppt_x"/>
                                          </p:val>
                                        </p:tav>
                                      </p:tavLst>
                                    </p:anim>
                                    <p:anim calcmode="lin" valueType="num">
                                      <p:cBhvr additive="base">
                                        <p:cTn id="18" dur="500" fill="hold"/>
                                        <p:tgtEl>
                                          <p:spTgt spid="1710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71017"/>
                                        </p:tgtEl>
                                        <p:attrNameLst>
                                          <p:attrName>style.visibility</p:attrName>
                                        </p:attrNameLst>
                                      </p:cBhvr>
                                      <p:to>
                                        <p:strVal val="visible"/>
                                      </p:to>
                                    </p:set>
                                    <p:anim calcmode="lin" valueType="num">
                                      <p:cBhvr additive="base">
                                        <p:cTn id="22" dur="500" fill="hold"/>
                                        <p:tgtEl>
                                          <p:spTgt spid="171017"/>
                                        </p:tgtEl>
                                        <p:attrNameLst>
                                          <p:attrName>ppt_x</p:attrName>
                                        </p:attrNameLst>
                                      </p:cBhvr>
                                      <p:tavLst>
                                        <p:tav tm="0">
                                          <p:val>
                                            <p:strVal val="0-#ppt_w/2"/>
                                          </p:val>
                                        </p:tav>
                                        <p:tav tm="100000">
                                          <p:val>
                                            <p:strVal val="#ppt_x"/>
                                          </p:val>
                                        </p:tav>
                                      </p:tavLst>
                                    </p:anim>
                                    <p:anim calcmode="lin" valueType="num">
                                      <p:cBhvr additive="base">
                                        <p:cTn id="23" dur="500" fill="hold"/>
                                        <p:tgtEl>
                                          <p:spTgt spid="1710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990600" y="0"/>
            <a:ext cx="7162800" cy="1143000"/>
          </a:xfrm>
        </p:spPr>
        <p:txBody>
          <a:bodyPr/>
          <a:lstStyle/>
          <a:p>
            <a:r>
              <a:rPr lang="en-US" smtClean="0"/>
              <a:t>Radiography</a:t>
            </a:r>
          </a:p>
        </p:txBody>
      </p:sp>
      <p:sp>
        <p:nvSpPr>
          <p:cNvPr id="167960" name="Rectangle 24"/>
          <p:cNvSpPr>
            <a:spLocks noChangeArrowheads="1"/>
          </p:cNvSpPr>
          <p:nvPr/>
        </p:nvSpPr>
        <p:spPr bwMode="auto">
          <a:xfrm>
            <a:off x="749300" y="990600"/>
            <a:ext cx="5029200" cy="2014538"/>
          </a:xfrm>
          <a:prstGeom prst="rect">
            <a:avLst/>
          </a:prstGeom>
          <a:noFill/>
          <a:ln w="12700">
            <a:noFill/>
            <a:miter lim="800000"/>
            <a:headEnd type="none" w="sm" len="sm"/>
            <a:tailEnd type="none" w="sm" len="sm"/>
          </a:ln>
        </p:spPr>
        <p:txBody>
          <a:bodyPr>
            <a:spAutoFit/>
          </a:bodyPr>
          <a:lstStyle/>
          <a:p>
            <a:pPr>
              <a:lnSpc>
                <a:spcPct val="90000"/>
              </a:lnSpc>
              <a:buClr>
                <a:schemeClr val="tx1"/>
              </a:buClr>
            </a:pPr>
            <a:r>
              <a:rPr lang="en-US" sz="2000"/>
              <a:t>The radiation used in radiography testing is a higher energy (shorter wavelength) version of the electromagnetic waves that we </a:t>
            </a:r>
            <a:br>
              <a:rPr lang="en-US" sz="2000"/>
            </a:br>
            <a:r>
              <a:rPr lang="en-US" sz="2000"/>
              <a:t>see as visible light.  The radiation can come from an X-ray generator or a radioactive source.  </a:t>
            </a:r>
          </a:p>
        </p:txBody>
      </p:sp>
      <p:grpSp>
        <p:nvGrpSpPr>
          <p:cNvPr id="2" name="Group 32"/>
          <p:cNvGrpSpPr>
            <a:grpSpLocks/>
          </p:cNvGrpSpPr>
          <p:nvPr/>
        </p:nvGrpSpPr>
        <p:grpSpPr bwMode="auto">
          <a:xfrm>
            <a:off x="5611813" y="1409700"/>
            <a:ext cx="2868612" cy="4495800"/>
            <a:chOff x="3535" y="888"/>
            <a:chExt cx="1807" cy="2832"/>
          </a:xfrm>
        </p:grpSpPr>
        <p:sp>
          <p:nvSpPr>
            <p:cNvPr id="14342" name="Rectangle 26"/>
            <p:cNvSpPr>
              <a:spLocks noChangeArrowheads="1"/>
            </p:cNvSpPr>
            <p:nvPr/>
          </p:nvSpPr>
          <p:spPr bwMode="auto">
            <a:xfrm>
              <a:off x="3544" y="888"/>
              <a:ext cx="1776" cy="392"/>
            </a:xfrm>
            <a:prstGeom prst="rect">
              <a:avLst/>
            </a:prstGeom>
            <a:solidFill>
              <a:schemeClr val="tx1"/>
            </a:solidFill>
            <a:ln w="12700">
              <a:noFill/>
              <a:miter lim="800000"/>
              <a:headEnd type="none" w="sm" len="sm"/>
              <a:tailEnd type="none" w="sm" len="sm"/>
            </a:ln>
          </p:spPr>
          <p:txBody>
            <a:bodyPr wrap="none" anchor="ctr"/>
            <a:lstStyle/>
            <a:p>
              <a:endParaRPr lang="en-US"/>
            </a:p>
          </p:txBody>
        </p:sp>
        <p:pic>
          <p:nvPicPr>
            <p:cNvPr id="14343" name="Picture 4" descr="xray generator anim"/>
            <p:cNvPicPr>
              <a:picLocks noChangeAspect="1" noChangeArrowheads="1" noCrop="1"/>
            </p:cNvPicPr>
            <p:nvPr/>
          </p:nvPicPr>
          <p:blipFill>
            <a:blip r:embed="rId3"/>
            <a:srcRect/>
            <a:stretch>
              <a:fillRect/>
            </a:stretch>
          </p:blipFill>
          <p:spPr bwMode="auto">
            <a:xfrm>
              <a:off x="3544" y="1264"/>
              <a:ext cx="1770" cy="1077"/>
            </a:xfrm>
            <a:prstGeom prst="rect">
              <a:avLst/>
            </a:prstGeom>
            <a:noFill/>
            <a:ln w="9525">
              <a:noFill/>
              <a:miter lim="800000"/>
              <a:headEnd/>
              <a:tailEnd/>
            </a:ln>
          </p:spPr>
        </p:pic>
        <p:sp>
          <p:nvSpPr>
            <p:cNvPr id="14344" name="Rectangle 25"/>
            <p:cNvSpPr>
              <a:spLocks noChangeArrowheads="1"/>
            </p:cNvSpPr>
            <p:nvPr/>
          </p:nvSpPr>
          <p:spPr bwMode="auto">
            <a:xfrm>
              <a:off x="3544" y="2000"/>
              <a:ext cx="1760" cy="172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14345" name="Text Box 11"/>
            <p:cNvSpPr txBox="1">
              <a:spLocks noChangeArrowheads="1"/>
            </p:cNvSpPr>
            <p:nvPr/>
          </p:nvSpPr>
          <p:spPr bwMode="auto">
            <a:xfrm>
              <a:off x="3680" y="928"/>
              <a:ext cx="1632" cy="192"/>
            </a:xfrm>
            <a:prstGeom prst="rect">
              <a:avLst/>
            </a:prstGeom>
            <a:noFill/>
            <a:ln w="9525">
              <a:noFill/>
              <a:miter lim="800000"/>
              <a:headEnd/>
              <a:tailEnd/>
            </a:ln>
          </p:spPr>
          <p:txBody>
            <a:bodyPr>
              <a:spAutoFit/>
            </a:bodyPr>
            <a:lstStyle/>
            <a:p>
              <a:pPr eaLnBrk="1" hangingPunct="1">
                <a:spcBef>
                  <a:spcPct val="50000"/>
                </a:spcBef>
              </a:pPr>
              <a:r>
                <a:rPr lang="en-US" sz="1400">
                  <a:solidFill>
                    <a:srgbClr val="000000"/>
                  </a:solidFill>
                </a:rPr>
                <a:t>High Electrical Potential</a:t>
              </a:r>
            </a:p>
          </p:txBody>
        </p:sp>
        <p:sp>
          <p:nvSpPr>
            <p:cNvPr id="14346" name="Line 13"/>
            <p:cNvSpPr>
              <a:spLocks noChangeShapeType="1"/>
            </p:cNvSpPr>
            <p:nvPr/>
          </p:nvSpPr>
          <p:spPr bwMode="auto">
            <a:xfrm>
              <a:off x="3952" y="1120"/>
              <a:ext cx="0" cy="384"/>
            </a:xfrm>
            <a:prstGeom prst="line">
              <a:avLst/>
            </a:prstGeom>
            <a:noFill/>
            <a:ln w="9525">
              <a:solidFill>
                <a:srgbClr val="000000"/>
              </a:solidFill>
              <a:round/>
              <a:headEnd/>
              <a:tailEnd/>
            </a:ln>
          </p:spPr>
          <p:txBody>
            <a:bodyPr>
              <a:spAutoFit/>
            </a:bodyPr>
            <a:lstStyle/>
            <a:p>
              <a:endParaRPr lang="en-US"/>
            </a:p>
          </p:txBody>
        </p:sp>
        <p:sp>
          <p:nvSpPr>
            <p:cNvPr id="14347" name="Line 14"/>
            <p:cNvSpPr>
              <a:spLocks noChangeShapeType="1"/>
            </p:cNvSpPr>
            <p:nvPr/>
          </p:nvSpPr>
          <p:spPr bwMode="auto">
            <a:xfrm>
              <a:off x="4704" y="1152"/>
              <a:ext cx="0" cy="384"/>
            </a:xfrm>
            <a:prstGeom prst="line">
              <a:avLst/>
            </a:prstGeom>
            <a:noFill/>
            <a:ln w="9525">
              <a:solidFill>
                <a:srgbClr val="000000"/>
              </a:solidFill>
              <a:round/>
              <a:headEnd/>
              <a:tailEnd/>
            </a:ln>
          </p:spPr>
          <p:txBody>
            <a:bodyPr>
              <a:spAutoFit/>
            </a:bodyPr>
            <a:lstStyle/>
            <a:p>
              <a:endParaRPr lang="en-US"/>
            </a:p>
          </p:txBody>
        </p:sp>
        <p:sp>
          <p:nvSpPr>
            <p:cNvPr id="14348" name="Text Box 16"/>
            <p:cNvSpPr txBox="1">
              <a:spLocks noChangeArrowheads="1"/>
            </p:cNvSpPr>
            <p:nvPr/>
          </p:nvSpPr>
          <p:spPr bwMode="auto">
            <a:xfrm>
              <a:off x="4008" y="1312"/>
              <a:ext cx="672" cy="192"/>
            </a:xfrm>
            <a:prstGeom prst="rect">
              <a:avLst/>
            </a:prstGeom>
            <a:noFill/>
            <a:ln w="9525">
              <a:noFill/>
              <a:miter lim="800000"/>
              <a:headEnd/>
              <a:tailEnd/>
            </a:ln>
          </p:spPr>
          <p:txBody>
            <a:bodyPr>
              <a:spAutoFit/>
            </a:bodyPr>
            <a:lstStyle/>
            <a:p>
              <a:pPr eaLnBrk="1" hangingPunct="1">
                <a:spcBef>
                  <a:spcPct val="50000"/>
                </a:spcBef>
              </a:pPr>
              <a:r>
                <a:rPr lang="en-US" sz="1400"/>
                <a:t>Electrons</a:t>
              </a:r>
            </a:p>
          </p:txBody>
        </p:sp>
        <p:sp>
          <p:nvSpPr>
            <p:cNvPr id="14349" name="Text Box 17"/>
            <p:cNvSpPr txBox="1">
              <a:spLocks noChangeArrowheads="1"/>
            </p:cNvSpPr>
            <p:nvPr/>
          </p:nvSpPr>
          <p:spPr bwMode="auto">
            <a:xfrm>
              <a:off x="4624" y="1488"/>
              <a:ext cx="152" cy="192"/>
            </a:xfrm>
            <a:prstGeom prst="rect">
              <a:avLst/>
            </a:prstGeom>
            <a:noFill/>
            <a:ln w="9525">
              <a:noFill/>
              <a:miter lim="800000"/>
              <a:headEnd/>
              <a:tailEnd/>
            </a:ln>
          </p:spPr>
          <p:txBody>
            <a:bodyPr>
              <a:spAutoFit/>
            </a:bodyPr>
            <a:lstStyle/>
            <a:p>
              <a:pPr eaLnBrk="1" hangingPunct="1">
                <a:spcBef>
                  <a:spcPct val="50000"/>
                </a:spcBef>
              </a:pPr>
              <a:r>
                <a:rPr lang="en-US" sz="1400"/>
                <a:t>-</a:t>
              </a:r>
            </a:p>
          </p:txBody>
        </p:sp>
        <p:sp>
          <p:nvSpPr>
            <p:cNvPr id="14350" name="Text Box 18"/>
            <p:cNvSpPr txBox="1">
              <a:spLocks noChangeArrowheads="1"/>
            </p:cNvSpPr>
            <p:nvPr/>
          </p:nvSpPr>
          <p:spPr bwMode="auto">
            <a:xfrm>
              <a:off x="3864" y="1480"/>
              <a:ext cx="216" cy="192"/>
            </a:xfrm>
            <a:prstGeom prst="rect">
              <a:avLst/>
            </a:prstGeom>
            <a:noFill/>
            <a:ln w="9525">
              <a:noFill/>
              <a:miter lim="800000"/>
              <a:headEnd/>
              <a:tailEnd/>
            </a:ln>
          </p:spPr>
          <p:txBody>
            <a:bodyPr>
              <a:spAutoFit/>
            </a:bodyPr>
            <a:lstStyle/>
            <a:p>
              <a:pPr eaLnBrk="1" hangingPunct="1">
                <a:spcBef>
                  <a:spcPct val="50000"/>
                </a:spcBef>
              </a:pPr>
              <a:r>
                <a:rPr lang="en-US" sz="1400"/>
                <a:t>+</a:t>
              </a:r>
            </a:p>
          </p:txBody>
        </p:sp>
        <p:sp>
          <p:nvSpPr>
            <p:cNvPr id="14351" name="Rectangle 19"/>
            <p:cNvSpPr>
              <a:spLocks noChangeArrowheads="1"/>
            </p:cNvSpPr>
            <p:nvPr/>
          </p:nvSpPr>
          <p:spPr bwMode="auto">
            <a:xfrm>
              <a:off x="4357" y="1904"/>
              <a:ext cx="985" cy="594"/>
            </a:xfrm>
            <a:prstGeom prst="rect">
              <a:avLst/>
            </a:prstGeom>
            <a:noFill/>
            <a:ln w="9525">
              <a:noFill/>
              <a:miter lim="800000"/>
              <a:headEnd/>
              <a:tailEnd/>
            </a:ln>
          </p:spPr>
          <p:txBody>
            <a:bodyPr>
              <a:spAutoFit/>
            </a:bodyPr>
            <a:lstStyle/>
            <a:p>
              <a:pPr algn="ctr" eaLnBrk="1" hangingPunct="1"/>
              <a:r>
                <a:rPr lang="en-US" sz="1400">
                  <a:solidFill>
                    <a:srgbClr val="000000"/>
                  </a:solidFill>
                </a:rPr>
                <a:t>X-ray Generator or Radioactive Source Creates Radiation</a:t>
              </a:r>
            </a:p>
          </p:txBody>
        </p:sp>
        <p:sp>
          <p:nvSpPr>
            <p:cNvPr id="14352" name="Rectangle 21"/>
            <p:cNvSpPr>
              <a:spLocks noChangeArrowheads="1"/>
            </p:cNvSpPr>
            <p:nvPr/>
          </p:nvSpPr>
          <p:spPr bwMode="auto">
            <a:xfrm>
              <a:off x="3535" y="3526"/>
              <a:ext cx="1430" cy="173"/>
            </a:xfrm>
            <a:prstGeom prst="rect">
              <a:avLst/>
            </a:prstGeom>
            <a:noFill/>
            <a:ln w="9525">
              <a:noFill/>
              <a:miter lim="800000"/>
              <a:headEnd/>
              <a:tailEnd/>
            </a:ln>
          </p:spPr>
          <p:txBody>
            <a:bodyPr>
              <a:spAutoFit/>
            </a:bodyPr>
            <a:lstStyle/>
            <a:p>
              <a:pPr algn="ctr" eaLnBrk="1" hangingPunct="1"/>
              <a:r>
                <a:rPr lang="en-US" sz="1200">
                  <a:solidFill>
                    <a:srgbClr val="000000"/>
                  </a:solidFill>
                </a:rPr>
                <a:t>Exposure Recording Device</a:t>
              </a:r>
            </a:p>
          </p:txBody>
        </p:sp>
        <p:sp>
          <p:nvSpPr>
            <p:cNvPr id="14353" name="Rectangle 5"/>
            <p:cNvSpPr>
              <a:spLocks noChangeArrowheads="1"/>
            </p:cNvSpPr>
            <p:nvPr/>
          </p:nvSpPr>
          <p:spPr bwMode="auto">
            <a:xfrm>
              <a:off x="3600" y="3416"/>
              <a:ext cx="1160" cy="136"/>
            </a:xfrm>
            <a:prstGeom prst="rect">
              <a:avLst/>
            </a:prstGeom>
            <a:gradFill rotWithShape="0">
              <a:gsLst>
                <a:gs pos="0">
                  <a:srgbClr val="000000"/>
                </a:gs>
                <a:gs pos="50000">
                  <a:srgbClr val="CFCFCF"/>
                </a:gs>
                <a:gs pos="100000">
                  <a:srgbClr val="000000"/>
                </a:gs>
              </a:gsLst>
              <a:lin ang="0" scaled="1"/>
            </a:gradFill>
            <a:ln w="9525">
              <a:solidFill>
                <a:schemeClr val="tx1"/>
              </a:solidFill>
              <a:miter lim="800000"/>
              <a:headEnd/>
              <a:tailEnd/>
            </a:ln>
          </p:spPr>
          <p:txBody>
            <a:bodyPr anchor="ctr">
              <a:spAutoFit/>
            </a:bodyPr>
            <a:lstStyle/>
            <a:p>
              <a:endParaRPr lang="en-US"/>
            </a:p>
          </p:txBody>
        </p:sp>
        <p:sp>
          <p:nvSpPr>
            <p:cNvPr id="14354" name="Line 6"/>
            <p:cNvSpPr>
              <a:spLocks noChangeShapeType="1"/>
            </p:cNvSpPr>
            <p:nvPr/>
          </p:nvSpPr>
          <p:spPr bwMode="auto">
            <a:xfrm flipH="1">
              <a:off x="3672" y="2008"/>
              <a:ext cx="376" cy="1408"/>
            </a:xfrm>
            <a:prstGeom prst="line">
              <a:avLst/>
            </a:prstGeom>
            <a:noFill/>
            <a:ln w="28575">
              <a:solidFill>
                <a:srgbClr val="FFCC00"/>
              </a:solidFill>
              <a:prstDash val="dash"/>
              <a:round/>
              <a:headEnd/>
              <a:tailEnd type="triangle" w="med" len="med"/>
            </a:ln>
          </p:spPr>
          <p:txBody>
            <a:bodyPr>
              <a:spAutoFit/>
            </a:bodyPr>
            <a:lstStyle/>
            <a:p>
              <a:endParaRPr lang="en-US"/>
            </a:p>
          </p:txBody>
        </p:sp>
        <p:sp>
          <p:nvSpPr>
            <p:cNvPr id="14355" name="Line 7"/>
            <p:cNvSpPr>
              <a:spLocks noChangeShapeType="1"/>
            </p:cNvSpPr>
            <p:nvPr/>
          </p:nvSpPr>
          <p:spPr bwMode="auto">
            <a:xfrm flipH="1">
              <a:off x="3912" y="2016"/>
              <a:ext cx="176" cy="1384"/>
            </a:xfrm>
            <a:prstGeom prst="line">
              <a:avLst/>
            </a:prstGeom>
            <a:noFill/>
            <a:ln w="28575">
              <a:solidFill>
                <a:srgbClr val="FFCC00"/>
              </a:solidFill>
              <a:prstDash val="dash"/>
              <a:round/>
              <a:headEnd/>
              <a:tailEnd type="triangle" w="med" len="med"/>
            </a:ln>
          </p:spPr>
          <p:txBody>
            <a:bodyPr>
              <a:spAutoFit/>
            </a:bodyPr>
            <a:lstStyle/>
            <a:p>
              <a:endParaRPr lang="en-US"/>
            </a:p>
          </p:txBody>
        </p:sp>
        <p:sp>
          <p:nvSpPr>
            <p:cNvPr id="14356" name="Line 8"/>
            <p:cNvSpPr>
              <a:spLocks noChangeShapeType="1"/>
            </p:cNvSpPr>
            <p:nvPr/>
          </p:nvSpPr>
          <p:spPr bwMode="auto">
            <a:xfrm>
              <a:off x="4128" y="2008"/>
              <a:ext cx="8" cy="1408"/>
            </a:xfrm>
            <a:prstGeom prst="line">
              <a:avLst/>
            </a:prstGeom>
            <a:noFill/>
            <a:ln w="28575">
              <a:solidFill>
                <a:srgbClr val="FFCC00"/>
              </a:solidFill>
              <a:prstDash val="dash"/>
              <a:round/>
              <a:headEnd/>
              <a:tailEnd type="triangle" w="med" len="med"/>
            </a:ln>
          </p:spPr>
          <p:txBody>
            <a:bodyPr>
              <a:spAutoFit/>
            </a:bodyPr>
            <a:lstStyle/>
            <a:p>
              <a:endParaRPr lang="en-US"/>
            </a:p>
          </p:txBody>
        </p:sp>
        <p:sp>
          <p:nvSpPr>
            <p:cNvPr id="14357" name="Line 9"/>
            <p:cNvSpPr>
              <a:spLocks noChangeShapeType="1"/>
            </p:cNvSpPr>
            <p:nvPr/>
          </p:nvSpPr>
          <p:spPr bwMode="auto">
            <a:xfrm>
              <a:off x="4168" y="2016"/>
              <a:ext cx="176" cy="1392"/>
            </a:xfrm>
            <a:prstGeom prst="line">
              <a:avLst/>
            </a:prstGeom>
            <a:noFill/>
            <a:ln w="28575">
              <a:solidFill>
                <a:srgbClr val="FFCC00"/>
              </a:solidFill>
              <a:prstDash val="dash"/>
              <a:round/>
              <a:headEnd/>
              <a:tailEnd type="triangle" w="med" len="med"/>
            </a:ln>
          </p:spPr>
          <p:txBody>
            <a:bodyPr>
              <a:spAutoFit/>
            </a:bodyPr>
            <a:lstStyle/>
            <a:p>
              <a:endParaRPr lang="en-US"/>
            </a:p>
          </p:txBody>
        </p:sp>
        <p:sp>
          <p:nvSpPr>
            <p:cNvPr id="14358" name="Line 10"/>
            <p:cNvSpPr>
              <a:spLocks noChangeShapeType="1"/>
            </p:cNvSpPr>
            <p:nvPr/>
          </p:nvSpPr>
          <p:spPr bwMode="auto">
            <a:xfrm>
              <a:off x="4216" y="2016"/>
              <a:ext cx="352" cy="1376"/>
            </a:xfrm>
            <a:prstGeom prst="line">
              <a:avLst/>
            </a:prstGeom>
            <a:noFill/>
            <a:ln w="28575">
              <a:solidFill>
                <a:srgbClr val="FFCC00"/>
              </a:solidFill>
              <a:prstDash val="dash"/>
              <a:round/>
              <a:headEnd/>
              <a:tailEnd type="triangle" w="med" len="med"/>
            </a:ln>
          </p:spPr>
          <p:txBody>
            <a:bodyPr>
              <a:spAutoFit/>
            </a:bodyPr>
            <a:lstStyle/>
            <a:p>
              <a:endParaRPr lang="en-US"/>
            </a:p>
          </p:txBody>
        </p:sp>
        <p:sp>
          <p:nvSpPr>
            <p:cNvPr id="14359" name="AutoShape 2"/>
            <p:cNvSpPr>
              <a:spLocks noChangeArrowheads="1"/>
            </p:cNvSpPr>
            <p:nvPr/>
          </p:nvSpPr>
          <p:spPr bwMode="auto">
            <a:xfrm>
              <a:off x="3816" y="2696"/>
              <a:ext cx="624" cy="624"/>
            </a:xfrm>
            <a:prstGeom prst="triangle">
              <a:avLst>
                <a:gd name="adj" fmla="val 50000"/>
              </a:avLst>
            </a:prstGeom>
            <a:solidFill>
              <a:srgbClr val="FF0000"/>
            </a:solidFill>
            <a:ln w="9525">
              <a:noFill/>
              <a:miter lim="800000"/>
              <a:headEnd/>
              <a:tailEnd/>
            </a:ln>
          </p:spPr>
          <p:txBody>
            <a:bodyPr anchor="ctr">
              <a:spAutoFit/>
            </a:bodyPr>
            <a:lstStyle/>
            <a:p>
              <a:endParaRPr lang="en-US"/>
            </a:p>
          </p:txBody>
        </p:sp>
        <p:sp>
          <p:nvSpPr>
            <p:cNvPr id="14360" name="Rectangle 20"/>
            <p:cNvSpPr>
              <a:spLocks noChangeArrowheads="1"/>
            </p:cNvSpPr>
            <p:nvPr/>
          </p:nvSpPr>
          <p:spPr bwMode="auto">
            <a:xfrm>
              <a:off x="4535" y="2990"/>
              <a:ext cx="712" cy="393"/>
            </a:xfrm>
            <a:prstGeom prst="rect">
              <a:avLst/>
            </a:prstGeom>
            <a:noFill/>
            <a:ln w="9525">
              <a:noFill/>
              <a:miter lim="800000"/>
              <a:headEnd/>
              <a:tailEnd/>
            </a:ln>
          </p:spPr>
          <p:txBody>
            <a:bodyPr wrap="none">
              <a:spAutoFit/>
            </a:bodyPr>
            <a:lstStyle/>
            <a:p>
              <a:pPr algn="ctr" eaLnBrk="1" hangingPunct="1">
                <a:lnSpc>
                  <a:spcPct val="50000"/>
                </a:lnSpc>
                <a:spcBef>
                  <a:spcPct val="50000"/>
                </a:spcBef>
              </a:pPr>
              <a:r>
                <a:rPr lang="en-US" sz="1400">
                  <a:solidFill>
                    <a:srgbClr val="000000"/>
                  </a:solidFill>
                </a:rPr>
                <a:t>Radiation </a:t>
              </a:r>
            </a:p>
            <a:p>
              <a:pPr algn="ctr" eaLnBrk="1" hangingPunct="1">
                <a:lnSpc>
                  <a:spcPct val="50000"/>
                </a:lnSpc>
                <a:spcBef>
                  <a:spcPct val="50000"/>
                </a:spcBef>
              </a:pPr>
              <a:r>
                <a:rPr lang="en-US" sz="1400">
                  <a:solidFill>
                    <a:srgbClr val="000000"/>
                  </a:solidFill>
                </a:rPr>
                <a:t>Penetrate </a:t>
              </a:r>
            </a:p>
            <a:p>
              <a:pPr algn="ctr" eaLnBrk="1" hangingPunct="1">
                <a:lnSpc>
                  <a:spcPct val="50000"/>
                </a:lnSpc>
                <a:spcBef>
                  <a:spcPct val="50000"/>
                </a:spcBef>
              </a:pPr>
              <a:r>
                <a:rPr lang="en-US" sz="1400">
                  <a:solidFill>
                    <a:srgbClr val="000000"/>
                  </a:solidFill>
                </a:rPr>
                <a:t>the Sample</a:t>
              </a:r>
            </a:p>
          </p:txBody>
        </p:sp>
        <p:sp>
          <p:nvSpPr>
            <p:cNvPr id="14361" name="Line 27"/>
            <p:cNvSpPr>
              <a:spLocks noChangeShapeType="1"/>
            </p:cNvSpPr>
            <p:nvPr/>
          </p:nvSpPr>
          <p:spPr bwMode="auto">
            <a:xfrm>
              <a:off x="3536" y="1304"/>
              <a:ext cx="0" cy="600"/>
            </a:xfrm>
            <a:prstGeom prst="line">
              <a:avLst/>
            </a:prstGeom>
            <a:noFill/>
            <a:ln w="28575">
              <a:solidFill>
                <a:srgbClr val="000000"/>
              </a:solidFill>
              <a:round/>
              <a:headEnd type="none" w="sm" len="sm"/>
              <a:tailEnd type="none" w="sm" len="sm"/>
            </a:ln>
          </p:spPr>
          <p:txBody>
            <a:bodyPr/>
            <a:lstStyle/>
            <a:p>
              <a:endParaRPr lang="en-US"/>
            </a:p>
          </p:txBody>
        </p:sp>
        <p:sp>
          <p:nvSpPr>
            <p:cNvPr id="14362" name="Line 28"/>
            <p:cNvSpPr>
              <a:spLocks noChangeShapeType="1"/>
            </p:cNvSpPr>
            <p:nvPr/>
          </p:nvSpPr>
          <p:spPr bwMode="auto">
            <a:xfrm>
              <a:off x="5304" y="1296"/>
              <a:ext cx="0" cy="600"/>
            </a:xfrm>
            <a:prstGeom prst="line">
              <a:avLst/>
            </a:prstGeom>
            <a:noFill/>
            <a:ln w="28575">
              <a:solidFill>
                <a:srgbClr val="000000"/>
              </a:solidFill>
              <a:round/>
              <a:headEnd type="none" w="sm" len="sm"/>
              <a:tailEnd type="none" w="sm" len="sm"/>
            </a:ln>
          </p:spPr>
          <p:txBody>
            <a:bodyPr/>
            <a:lstStyle/>
            <a:p>
              <a:endParaRPr lang="en-US"/>
            </a:p>
          </p:txBody>
        </p:sp>
      </p:grpSp>
      <p:pic>
        <p:nvPicPr>
          <p:cNvPr id="167967" name="Picture 31" descr="RAD1"/>
          <p:cNvPicPr>
            <a:picLocks noGrp="1" noChangeAspect="1" noChangeArrowheads="1"/>
          </p:cNvPicPr>
          <p:nvPr>
            <p:ph idx="1"/>
          </p:nvPr>
        </p:nvPicPr>
        <p:blipFill>
          <a:blip r:embed="rId4"/>
          <a:srcRect/>
          <a:stretch>
            <a:fillRect/>
          </a:stretch>
        </p:blipFill>
        <p:spPr>
          <a:xfrm>
            <a:off x="777875" y="3116263"/>
            <a:ext cx="4552950" cy="31877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7960"/>
                                        </p:tgtEl>
                                        <p:attrNameLst>
                                          <p:attrName>style.visibility</p:attrName>
                                        </p:attrNameLst>
                                      </p:cBhvr>
                                      <p:to>
                                        <p:strVal val="visible"/>
                                      </p:to>
                                    </p:set>
                                    <p:animEffect transition="in" filter="strips(downRight)">
                                      <p:cBhvr>
                                        <p:cTn id="7" dur="500"/>
                                        <p:tgtEl>
                                          <p:spTgt spid="16796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7967"/>
                                        </p:tgtEl>
                                        <p:attrNameLst>
                                          <p:attrName>style.visibility</p:attrName>
                                        </p:attrNameLst>
                                      </p:cBhvr>
                                      <p:to>
                                        <p:strVal val="visible"/>
                                      </p:to>
                                    </p:set>
                                    <p:animEffect transition="in" filter="dissolve">
                                      <p:cBhvr>
                                        <p:cTn id="11" dur="500"/>
                                        <p:tgtEl>
                                          <p:spTgt spid="16796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2300" y="4432300"/>
            <a:ext cx="4327525" cy="1816100"/>
            <a:chOff x="240" y="2608"/>
            <a:chExt cx="2726" cy="1144"/>
          </a:xfrm>
        </p:grpSpPr>
        <p:sp>
          <p:nvSpPr>
            <p:cNvPr id="15409" name="Rectangle 3"/>
            <p:cNvSpPr>
              <a:spLocks noChangeArrowheads="1"/>
            </p:cNvSpPr>
            <p:nvPr/>
          </p:nvSpPr>
          <p:spPr bwMode="auto">
            <a:xfrm>
              <a:off x="258" y="2608"/>
              <a:ext cx="2708" cy="31"/>
            </a:xfrm>
            <a:prstGeom prst="rect">
              <a:avLst/>
            </a:prstGeom>
            <a:solidFill>
              <a:srgbClr val="C0C0C0"/>
            </a:solidFill>
            <a:ln w="12700">
              <a:noFill/>
              <a:miter lim="800000"/>
              <a:headEnd/>
              <a:tailEnd/>
            </a:ln>
          </p:spPr>
          <p:txBody>
            <a:bodyPr wrap="none" anchor="ctr"/>
            <a:lstStyle/>
            <a:p>
              <a:endParaRPr lang="en-US"/>
            </a:p>
          </p:txBody>
        </p:sp>
        <p:sp>
          <p:nvSpPr>
            <p:cNvPr id="15410" name="Rectangle 4"/>
            <p:cNvSpPr>
              <a:spLocks noChangeArrowheads="1"/>
            </p:cNvSpPr>
            <p:nvPr/>
          </p:nvSpPr>
          <p:spPr bwMode="auto">
            <a:xfrm>
              <a:off x="240" y="2944"/>
              <a:ext cx="2708" cy="808"/>
            </a:xfrm>
            <a:prstGeom prst="rect">
              <a:avLst/>
            </a:prstGeom>
            <a:solidFill>
              <a:srgbClr val="C0C0C0"/>
            </a:solidFill>
            <a:ln w="12700">
              <a:noFill/>
              <a:miter lim="800000"/>
              <a:headEnd/>
              <a:tailEnd/>
            </a:ln>
          </p:spPr>
          <p:txBody>
            <a:bodyPr wrap="none" anchor="ctr"/>
            <a:lstStyle/>
            <a:p>
              <a:endParaRPr lang="en-US"/>
            </a:p>
          </p:txBody>
        </p:sp>
      </p:grpSp>
      <p:sp>
        <p:nvSpPr>
          <p:cNvPr id="15363" name="Rectangle 5"/>
          <p:cNvSpPr>
            <a:spLocks noGrp="1" noChangeArrowheads="1"/>
          </p:cNvSpPr>
          <p:nvPr>
            <p:ph type="title"/>
          </p:nvPr>
        </p:nvSpPr>
        <p:spPr>
          <a:xfrm>
            <a:off x="1816100" y="520700"/>
            <a:ext cx="5537200" cy="876300"/>
          </a:xfrm>
        </p:spPr>
        <p:txBody>
          <a:bodyPr/>
          <a:lstStyle/>
          <a:p>
            <a:r>
              <a:rPr lang="en-US" smtClean="0"/>
              <a:t>Film Radiography</a:t>
            </a:r>
          </a:p>
        </p:txBody>
      </p:sp>
      <p:grpSp>
        <p:nvGrpSpPr>
          <p:cNvPr id="3" name="Group 51"/>
          <p:cNvGrpSpPr>
            <a:grpSpLocks/>
          </p:cNvGrpSpPr>
          <p:nvPr/>
        </p:nvGrpSpPr>
        <p:grpSpPr bwMode="auto">
          <a:xfrm>
            <a:off x="2041525" y="1816100"/>
            <a:ext cx="1235075" cy="990600"/>
            <a:chOff x="1286" y="1144"/>
            <a:chExt cx="778" cy="624"/>
          </a:xfrm>
        </p:grpSpPr>
        <p:sp>
          <p:nvSpPr>
            <p:cNvPr id="15404" name="Rectangle 7"/>
            <p:cNvSpPr>
              <a:spLocks noChangeArrowheads="1"/>
            </p:cNvSpPr>
            <p:nvPr/>
          </p:nvSpPr>
          <p:spPr bwMode="auto">
            <a:xfrm rot="-5460000">
              <a:off x="1618" y="1152"/>
              <a:ext cx="115" cy="660"/>
            </a:xfrm>
            <a:prstGeom prst="ellipse">
              <a:avLst/>
            </a:prstGeom>
            <a:noFill/>
            <a:ln w="28575">
              <a:solidFill>
                <a:srgbClr val="FF0000"/>
              </a:solidFill>
              <a:round/>
              <a:headEnd/>
              <a:tailEnd/>
            </a:ln>
          </p:spPr>
          <p:txBody>
            <a:bodyPr/>
            <a:lstStyle/>
            <a:p>
              <a:pPr marL="342900" indent="-342900">
                <a:lnSpc>
                  <a:spcPct val="89000"/>
                </a:lnSpc>
                <a:spcBef>
                  <a:spcPct val="30000"/>
                </a:spcBef>
                <a:buFontTx/>
                <a:buChar char="•"/>
              </a:pPr>
              <a:endParaRPr lang="en-US" sz="2400"/>
            </a:p>
          </p:txBody>
        </p:sp>
        <p:sp>
          <p:nvSpPr>
            <p:cNvPr id="15405" name="Oval 8"/>
            <p:cNvSpPr>
              <a:spLocks noChangeArrowheads="1"/>
            </p:cNvSpPr>
            <p:nvPr/>
          </p:nvSpPr>
          <p:spPr bwMode="auto">
            <a:xfrm rot="-2460000">
              <a:off x="1296" y="1392"/>
              <a:ext cx="733" cy="184"/>
            </a:xfrm>
            <a:prstGeom prst="ellipse">
              <a:avLst/>
            </a:prstGeom>
            <a:noFill/>
            <a:ln w="28575">
              <a:solidFill>
                <a:srgbClr val="FF0000"/>
              </a:solidFill>
              <a:round/>
              <a:headEnd/>
              <a:tailEnd/>
            </a:ln>
          </p:spPr>
          <p:txBody>
            <a:bodyPr wrap="none" anchor="ctr"/>
            <a:lstStyle/>
            <a:p>
              <a:endParaRPr lang="en-US"/>
            </a:p>
          </p:txBody>
        </p:sp>
        <p:sp>
          <p:nvSpPr>
            <p:cNvPr id="15406" name="Oval 9"/>
            <p:cNvSpPr>
              <a:spLocks noChangeArrowheads="1"/>
            </p:cNvSpPr>
            <p:nvPr/>
          </p:nvSpPr>
          <p:spPr bwMode="auto">
            <a:xfrm rot="2100000">
              <a:off x="1286" y="1384"/>
              <a:ext cx="778" cy="184"/>
            </a:xfrm>
            <a:prstGeom prst="ellipse">
              <a:avLst/>
            </a:prstGeom>
            <a:noFill/>
            <a:ln w="28575">
              <a:solidFill>
                <a:srgbClr val="FF0000"/>
              </a:solidFill>
              <a:round/>
              <a:headEnd/>
              <a:tailEnd/>
            </a:ln>
          </p:spPr>
          <p:txBody>
            <a:bodyPr wrap="none" anchor="ctr"/>
            <a:lstStyle/>
            <a:p>
              <a:endParaRPr lang="en-US"/>
            </a:p>
          </p:txBody>
        </p:sp>
        <p:sp>
          <p:nvSpPr>
            <p:cNvPr id="15407" name="Oval 10"/>
            <p:cNvSpPr>
              <a:spLocks noChangeArrowheads="1"/>
            </p:cNvSpPr>
            <p:nvPr/>
          </p:nvSpPr>
          <p:spPr bwMode="auto">
            <a:xfrm rot="-5460000">
              <a:off x="1364" y="1364"/>
              <a:ext cx="624" cy="184"/>
            </a:xfrm>
            <a:prstGeom prst="ellipse">
              <a:avLst/>
            </a:prstGeom>
            <a:noFill/>
            <a:ln w="28575">
              <a:solidFill>
                <a:srgbClr val="FF0000"/>
              </a:solidFill>
              <a:round/>
              <a:headEnd/>
              <a:tailEnd/>
            </a:ln>
          </p:spPr>
          <p:txBody>
            <a:bodyPr wrap="none" anchor="ctr"/>
            <a:lstStyle/>
            <a:p>
              <a:endParaRPr lang="en-US"/>
            </a:p>
          </p:txBody>
        </p:sp>
        <p:sp>
          <p:nvSpPr>
            <p:cNvPr id="15408" name="Oval 11"/>
            <p:cNvSpPr>
              <a:spLocks noChangeArrowheads="1"/>
            </p:cNvSpPr>
            <p:nvPr/>
          </p:nvSpPr>
          <p:spPr bwMode="auto">
            <a:xfrm>
              <a:off x="1656" y="1448"/>
              <a:ext cx="56" cy="40"/>
            </a:xfrm>
            <a:prstGeom prst="ellipse">
              <a:avLst/>
            </a:prstGeom>
            <a:solidFill>
              <a:schemeClr val="tx2"/>
            </a:solidFill>
            <a:ln w="12700">
              <a:solidFill>
                <a:srgbClr val="000000"/>
              </a:solidFill>
              <a:round/>
              <a:headEnd/>
              <a:tailEnd/>
            </a:ln>
          </p:spPr>
          <p:txBody>
            <a:bodyPr wrap="none" anchor="ctr"/>
            <a:lstStyle/>
            <a:p>
              <a:pPr algn="ctr" eaLnBrk="1" hangingPunct="1"/>
              <a:endParaRPr lang="en-US" sz="2400" b="0">
                <a:solidFill>
                  <a:srgbClr val="131313"/>
                </a:solidFill>
                <a:latin typeface="Times New Roman" pitchFamily="18" charset="0"/>
              </a:endParaRPr>
            </a:p>
          </p:txBody>
        </p:sp>
      </p:grpSp>
      <p:sp>
        <p:nvSpPr>
          <p:cNvPr id="245772" name="Text Box 12"/>
          <p:cNvSpPr txBox="1">
            <a:spLocks noChangeArrowheads="1"/>
          </p:cNvSpPr>
          <p:nvPr/>
        </p:nvSpPr>
        <p:spPr bwMode="auto">
          <a:xfrm>
            <a:off x="939800" y="6248400"/>
            <a:ext cx="3810000" cy="457200"/>
          </a:xfrm>
          <a:prstGeom prst="rect">
            <a:avLst/>
          </a:prstGeom>
          <a:noFill/>
          <a:ln w="9525">
            <a:noFill/>
            <a:miter lim="800000"/>
            <a:headEnd/>
            <a:tailEnd/>
          </a:ln>
        </p:spPr>
        <p:txBody>
          <a:bodyPr>
            <a:spAutoFit/>
          </a:bodyPr>
          <a:lstStyle/>
          <a:p>
            <a:pPr eaLnBrk="1" hangingPunct="1">
              <a:spcBef>
                <a:spcPct val="50000"/>
              </a:spcBef>
            </a:pPr>
            <a:r>
              <a:rPr lang="en-US" sz="2000"/>
              <a:t>Top view of developed film</a:t>
            </a:r>
            <a:r>
              <a:rPr lang="en-US" sz="2400" b="0"/>
              <a:t> </a:t>
            </a:r>
          </a:p>
        </p:txBody>
      </p:sp>
      <p:sp>
        <p:nvSpPr>
          <p:cNvPr id="245773" name="Text Box 13"/>
          <p:cNvSpPr txBox="1">
            <a:spLocks noChangeArrowheads="1"/>
          </p:cNvSpPr>
          <p:nvPr/>
        </p:nvSpPr>
        <p:spPr bwMode="auto">
          <a:xfrm>
            <a:off x="2044700" y="4445000"/>
            <a:ext cx="1676400" cy="457200"/>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X-ray film</a:t>
            </a:r>
          </a:p>
        </p:txBody>
      </p:sp>
      <p:grpSp>
        <p:nvGrpSpPr>
          <p:cNvPr id="4" name="Group 14"/>
          <p:cNvGrpSpPr>
            <a:grpSpLocks/>
          </p:cNvGrpSpPr>
          <p:nvPr/>
        </p:nvGrpSpPr>
        <p:grpSpPr bwMode="auto">
          <a:xfrm>
            <a:off x="889000" y="1498600"/>
            <a:ext cx="8255000" cy="2781300"/>
            <a:chOff x="416" y="760"/>
            <a:chExt cx="5200" cy="1752"/>
          </a:xfrm>
        </p:grpSpPr>
        <p:grpSp>
          <p:nvGrpSpPr>
            <p:cNvPr id="5" name="Group 15"/>
            <p:cNvGrpSpPr>
              <a:grpSpLocks/>
            </p:cNvGrpSpPr>
            <p:nvPr/>
          </p:nvGrpSpPr>
          <p:grpSpPr bwMode="auto">
            <a:xfrm>
              <a:off x="416" y="2223"/>
              <a:ext cx="2369" cy="289"/>
              <a:chOff x="416" y="2223"/>
              <a:chExt cx="2369" cy="289"/>
            </a:xfrm>
          </p:grpSpPr>
          <p:sp>
            <p:nvSpPr>
              <p:cNvPr id="15402" name="Freeform 16"/>
              <p:cNvSpPr>
                <a:spLocks/>
              </p:cNvSpPr>
              <p:nvPr/>
            </p:nvSpPr>
            <p:spPr bwMode="auto">
              <a:xfrm>
                <a:off x="416" y="2223"/>
                <a:ext cx="2369" cy="289"/>
              </a:xfrm>
              <a:custGeom>
                <a:avLst/>
                <a:gdLst>
                  <a:gd name="T0" fmla="*/ 384 w 2369"/>
                  <a:gd name="T1" fmla="*/ 0 h 289"/>
                  <a:gd name="T2" fmla="*/ 1920 w 2369"/>
                  <a:gd name="T3" fmla="*/ 0 h 289"/>
                  <a:gd name="T4" fmla="*/ 1920 w 2369"/>
                  <a:gd name="T5" fmla="*/ 144 h 289"/>
                  <a:gd name="T6" fmla="*/ 2368 w 2369"/>
                  <a:gd name="T7" fmla="*/ 144 h 289"/>
                  <a:gd name="T8" fmla="*/ 2368 w 2369"/>
                  <a:gd name="T9" fmla="*/ 288 h 289"/>
                  <a:gd name="T10" fmla="*/ 0 w 2369"/>
                  <a:gd name="T11" fmla="*/ 288 h 289"/>
                  <a:gd name="T12" fmla="*/ 0 w 2369"/>
                  <a:gd name="T13" fmla="*/ 144 h 289"/>
                  <a:gd name="T14" fmla="*/ 384 w 2369"/>
                  <a:gd name="T15" fmla="*/ 144 h 289"/>
                  <a:gd name="T16" fmla="*/ 384 w 2369"/>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
                  <a:gd name="T28" fmla="*/ 0 h 289"/>
                  <a:gd name="T29" fmla="*/ 2369 w 2369"/>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 h="289">
                    <a:moveTo>
                      <a:pt x="384" y="0"/>
                    </a:moveTo>
                    <a:lnTo>
                      <a:pt x="1920" y="0"/>
                    </a:lnTo>
                    <a:lnTo>
                      <a:pt x="1920" y="144"/>
                    </a:lnTo>
                    <a:lnTo>
                      <a:pt x="2368" y="144"/>
                    </a:lnTo>
                    <a:lnTo>
                      <a:pt x="2368" y="288"/>
                    </a:lnTo>
                    <a:lnTo>
                      <a:pt x="0" y="288"/>
                    </a:lnTo>
                    <a:lnTo>
                      <a:pt x="0" y="144"/>
                    </a:lnTo>
                    <a:lnTo>
                      <a:pt x="384" y="144"/>
                    </a:lnTo>
                    <a:lnTo>
                      <a:pt x="384" y="0"/>
                    </a:lnTo>
                  </a:path>
                </a:pathLst>
              </a:custGeom>
              <a:solidFill>
                <a:srgbClr val="626262"/>
              </a:solidFill>
              <a:ln w="12700" cap="rnd">
                <a:noFill/>
                <a:round/>
                <a:headEnd/>
                <a:tailEnd/>
              </a:ln>
            </p:spPr>
            <p:txBody>
              <a:bodyPr/>
              <a:lstStyle/>
              <a:p>
                <a:endParaRPr lang="en-US"/>
              </a:p>
            </p:txBody>
          </p:sp>
          <p:sp>
            <p:nvSpPr>
              <p:cNvPr id="15403" name="Freeform 17"/>
              <p:cNvSpPr>
                <a:spLocks/>
              </p:cNvSpPr>
              <p:nvPr/>
            </p:nvSpPr>
            <p:spPr bwMode="auto">
              <a:xfrm>
                <a:off x="1520" y="2320"/>
                <a:ext cx="192" cy="96"/>
              </a:xfrm>
              <a:custGeom>
                <a:avLst/>
                <a:gdLst>
                  <a:gd name="T0" fmla="*/ 8 w 201"/>
                  <a:gd name="T1" fmla="*/ 49 h 82"/>
                  <a:gd name="T2" fmla="*/ 36 w 201"/>
                  <a:gd name="T3" fmla="*/ 66 h 82"/>
                  <a:gd name="T4" fmla="*/ 48 w 201"/>
                  <a:gd name="T5" fmla="*/ 70 h 82"/>
                  <a:gd name="T6" fmla="*/ 58 w 201"/>
                  <a:gd name="T7" fmla="*/ 87 h 82"/>
                  <a:gd name="T8" fmla="*/ 70 w 201"/>
                  <a:gd name="T9" fmla="*/ 95 h 82"/>
                  <a:gd name="T10" fmla="*/ 84 w 201"/>
                  <a:gd name="T11" fmla="*/ 107 h 82"/>
                  <a:gd name="T12" fmla="*/ 98 w 201"/>
                  <a:gd name="T13" fmla="*/ 111 h 82"/>
                  <a:gd name="T14" fmla="*/ 110 w 201"/>
                  <a:gd name="T15" fmla="*/ 111 h 82"/>
                  <a:gd name="T16" fmla="*/ 124 w 201"/>
                  <a:gd name="T17" fmla="*/ 111 h 82"/>
                  <a:gd name="T18" fmla="*/ 135 w 201"/>
                  <a:gd name="T19" fmla="*/ 111 h 82"/>
                  <a:gd name="T20" fmla="*/ 142 w 201"/>
                  <a:gd name="T21" fmla="*/ 98 h 82"/>
                  <a:gd name="T22" fmla="*/ 153 w 201"/>
                  <a:gd name="T23" fmla="*/ 90 h 82"/>
                  <a:gd name="T24" fmla="*/ 168 w 201"/>
                  <a:gd name="T25" fmla="*/ 82 h 82"/>
                  <a:gd name="T26" fmla="*/ 179 w 201"/>
                  <a:gd name="T27" fmla="*/ 78 h 82"/>
                  <a:gd name="T28" fmla="*/ 182 w 201"/>
                  <a:gd name="T29" fmla="*/ 66 h 82"/>
                  <a:gd name="T30" fmla="*/ 182 w 201"/>
                  <a:gd name="T31" fmla="*/ 54 h 82"/>
                  <a:gd name="T32" fmla="*/ 182 w 201"/>
                  <a:gd name="T33" fmla="*/ 41 h 82"/>
                  <a:gd name="T34" fmla="*/ 179 w 201"/>
                  <a:gd name="T35" fmla="*/ 29 h 82"/>
                  <a:gd name="T36" fmla="*/ 168 w 201"/>
                  <a:gd name="T37" fmla="*/ 21 h 82"/>
                  <a:gd name="T38" fmla="*/ 157 w 201"/>
                  <a:gd name="T39" fmla="*/ 21 h 82"/>
                  <a:gd name="T40" fmla="*/ 146 w 201"/>
                  <a:gd name="T41" fmla="*/ 25 h 82"/>
                  <a:gd name="T42" fmla="*/ 135 w 201"/>
                  <a:gd name="T43" fmla="*/ 29 h 82"/>
                  <a:gd name="T44" fmla="*/ 124 w 201"/>
                  <a:gd name="T45" fmla="*/ 37 h 82"/>
                  <a:gd name="T46" fmla="*/ 113 w 201"/>
                  <a:gd name="T47" fmla="*/ 41 h 82"/>
                  <a:gd name="T48" fmla="*/ 102 w 201"/>
                  <a:gd name="T49" fmla="*/ 41 h 82"/>
                  <a:gd name="T50" fmla="*/ 92 w 201"/>
                  <a:gd name="T51" fmla="*/ 46 h 82"/>
                  <a:gd name="T52" fmla="*/ 80 w 201"/>
                  <a:gd name="T53" fmla="*/ 37 h 82"/>
                  <a:gd name="T54" fmla="*/ 73 w 201"/>
                  <a:gd name="T55" fmla="*/ 25 h 82"/>
                  <a:gd name="T56" fmla="*/ 62 w 201"/>
                  <a:gd name="T57" fmla="*/ 13 h 82"/>
                  <a:gd name="T58" fmla="*/ 54 w 201"/>
                  <a:gd name="T59" fmla="*/ 0 h 82"/>
                  <a:gd name="T60" fmla="*/ 44 w 201"/>
                  <a:gd name="T61" fmla="*/ 0 h 82"/>
                  <a:gd name="T62" fmla="*/ 32 w 201"/>
                  <a:gd name="T63" fmla="*/ 5 h 82"/>
                  <a:gd name="T64" fmla="*/ 22 w 201"/>
                  <a:gd name="T65" fmla="*/ 13 h 82"/>
                  <a:gd name="T66" fmla="*/ 14 w 201"/>
                  <a:gd name="T67" fmla="*/ 25 h 82"/>
                  <a:gd name="T68" fmla="*/ 4 w 201"/>
                  <a:gd name="T69" fmla="*/ 29 h 82"/>
                  <a:gd name="T70" fmla="*/ 0 w 201"/>
                  <a:gd name="T71" fmla="*/ 41 h 82"/>
                  <a:gd name="T72" fmla="*/ 4 w 201"/>
                  <a:gd name="T73" fmla="*/ 54 h 82"/>
                  <a:gd name="T74" fmla="*/ 8 w 201"/>
                  <a:gd name="T75" fmla="*/ 49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82"/>
                  <a:gd name="T116" fmla="*/ 201 w 201"/>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82">
                    <a:moveTo>
                      <a:pt x="8" y="36"/>
                    </a:moveTo>
                    <a:lnTo>
                      <a:pt x="40" y="48"/>
                    </a:lnTo>
                    <a:lnTo>
                      <a:pt x="52" y="51"/>
                    </a:lnTo>
                    <a:lnTo>
                      <a:pt x="64" y="63"/>
                    </a:lnTo>
                    <a:lnTo>
                      <a:pt x="76" y="69"/>
                    </a:lnTo>
                    <a:lnTo>
                      <a:pt x="92" y="78"/>
                    </a:lnTo>
                    <a:lnTo>
                      <a:pt x="108" y="81"/>
                    </a:lnTo>
                    <a:lnTo>
                      <a:pt x="120" y="81"/>
                    </a:lnTo>
                    <a:lnTo>
                      <a:pt x="136" y="81"/>
                    </a:lnTo>
                    <a:lnTo>
                      <a:pt x="148" y="81"/>
                    </a:lnTo>
                    <a:lnTo>
                      <a:pt x="156" y="72"/>
                    </a:lnTo>
                    <a:lnTo>
                      <a:pt x="168" y="66"/>
                    </a:lnTo>
                    <a:lnTo>
                      <a:pt x="184" y="60"/>
                    </a:lnTo>
                    <a:lnTo>
                      <a:pt x="196" y="57"/>
                    </a:lnTo>
                    <a:lnTo>
                      <a:pt x="200" y="48"/>
                    </a:lnTo>
                    <a:lnTo>
                      <a:pt x="200" y="39"/>
                    </a:lnTo>
                    <a:lnTo>
                      <a:pt x="200" y="30"/>
                    </a:lnTo>
                    <a:lnTo>
                      <a:pt x="196" y="21"/>
                    </a:lnTo>
                    <a:lnTo>
                      <a:pt x="184" y="15"/>
                    </a:lnTo>
                    <a:lnTo>
                      <a:pt x="172" y="15"/>
                    </a:lnTo>
                    <a:lnTo>
                      <a:pt x="160" y="18"/>
                    </a:lnTo>
                    <a:lnTo>
                      <a:pt x="148" y="21"/>
                    </a:lnTo>
                    <a:lnTo>
                      <a:pt x="136" y="27"/>
                    </a:lnTo>
                    <a:lnTo>
                      <a:pt x="124" y="30"/>
                    </a:lnTo>
                    <a:lnTo>
                      <a:pt x="112" y="30"/>
                    </a:lnTo>
                    <a:lnTo>
                      <a:pt x="100" y="33"/>
                    </a:lnTo>
                    <a:lnTo>
                      <a:pt x="88" y="27"/>
                    </a:lnTo>
                    <a:lnTo>
                      <a:pt x="80" y="18"/>
                    </a:lnTo>
                    <a:lnTo>
                      <a:pt x="68" y="9"/>
                    </a:lnTo>
                    <a:lnTo>
                      <a:pt x="60" y="0"/>
                    </a:lnTo>
                    <a:lnTo>
                      <a:pt x="48" y="0"/>
                    </a:lnTo>
                    <a:lnTo>
                      <a:pt x="36" y="3"/>
                    </a:lnTo>
                    <a:lnTo>
                      <a:pt x="24" y="9"/>
                    </a:lnTo>
                    <a:lnTo>
                      <a:pt x="16" y="18"/>
                    </a:lnTo>
                    <a:lnTo>
                      <a:pt x="4" y="21"/>
                    </a:lnTo>
                    <a:lnTo>
                      <a:pt x="0" y="30"/>
                    </a:lnTo>
                    <a:lnTo>
                      <a:pt x="4" y="39"/>
                    </a:lnTo>
                    <a:lnTo>
                      <a:pt x="8" y="36"/>
                    </a:lnTo>
                  </a:path>
                </a:pathLst>
              </a:custGeom>
              <a:solidFill>
                <a:schemeClr val="tx1"/>
              </a:solidFill>
              <a:ln w="28575" cap="rnd">
                <a:noFill/>
                <a:round/>
                <a:headEnd/>
                <a:tailEnd/>
              </a:ln>
            </p:spPr>
            <p:txBody>
              <a:bodyPr/>
              <a:lstStyle/>
              <a:p>
                <a:endParaRPr lang="en-US"/>
              </a:p>
            </p:txBody>
          </p:sp>
        </p:grpSp>
        <p:sp>
          <p:nvSpPr>
            <p:cNvPr id="15401" name="Text Box 18"/>
            <p:cNvSpPr txBox="1">
              <a:spLocks noChangeArrowheads="1"/>
            </p:cNvSpPr>
            <p:nvPr/>
          </p:nvSpPr>
          <p:spPr bwMode="auto">
            <a:xfrm>
              <a:off x="1984" y="760"/>
              <a:ext cx="3632" cy="1208"/>
            </a:xfrm>
            <a:prstGeom prst="rect">
              <a:avLst/>
            </a:prstGeom>
            <a:noFill/>
            <a:ln w="9525">
              <a:noFill/>
              <a:miter lim="800000"/>
              <a:headEnd/>
              <a:tailEnd/>
            </a:ln>
          </p:spPr>
          <p:txBody>
            <a:bodyPr>
              <a:spAutoFit/>
            </a:bodyPr>
            <a:lstStyle/>
            <a:p>
              <a:pPr eaLnBrk="1" hangingPunct="1">
                <a:spcBef>
                  <a:spcPct val="50000"/>
                </a:spcBef>
              </a:pPr>
              <a:r>
                <a:rPr lang="en-US" sz="2400"/>
                <a:t>The part is placed between the radiation source and a piece of film.  The part will stop some of the radiation.  Thicker and more dense area will stop more of the radiation.  </a:t>
              </a:r>
            </a:p>
          </p:txBody>
        </p:sp>
      </p:grpSp>
      <p:sp>
        <p:nvSpPr>
          <p:cNvPr id="245779" name="Rectangle 19"/>
          <p:cNvSpPr>
            <a:spLocks noChangeArrowheads="1"/>
          </p:cNvSpPr>
          <p:nvPr/>
        </p:nvSpPr>
        <p:spPr bwMode="auto">
          <a:xfrm>
            <a:off x="654050" y="4429125"/>
            <a:ext cx="860425" cy="49213"/>
          </a:xfrm>
          <a:prstGeom prst="rect">
            <a:avLst/>
          </a:prstGeom>
          <a:solidFill>
            <a:srgbClr val="808080"/>
          </a:solidFill>
          <a:ln w="12700">
            <a:noFill/>
            <a:miter lim="800000"/>
            <a:headEnd/>
            <a:tailEnd/>
          </a:ln>
        </p:spPr>
        <p:txBody>
          <a:bodyPr wrap="none" anchor="ctr"/>
          <a:lstStyle/>
          <a:p>
            <a:endParaRPr lang="en-US"/>
          </a:p>
        </p:txBody>
      </p:sp>
      <p:sp>
        <p:nvSpPr>
          <p:cNvPr id="245780" name="Rectangle 20"/>
          <p:cNvSpPr>
            <a:spLocks noChangeArrowheads="1"/>
          </p:cNvSpPr>
          <p:nvPr/>
        </p:nvSpPr>
        <p:spPr bwMode="auto">
          <a:xfrm>
            <a:off x="3946525" y="4425950"/>
            <a:ext cx="996950" cy="52388"/>
          </a:xfrm>
          <a:prstGeom prst="rect">
            <a:avLst/>
          </a:prstGeom>
          <a:solidFill>
            <a:srgbClr val="808080"/>
          </a:solidFill>
          <a:ln w="12700">
            <a:noFill/>
            <a:miter lim="800000"/>
            <a:headEnd/>
            <a:tailEnd/>
          </a:ln>
        </p:spPr>
        <p:txBody>
          <a:bodyPr wrap="none" anchor="ctr"/>
          <a:lstStyle/>
          <a:p>
            <a:endParaRPr lang="en-US"/>
          </a:p>
        </p:txBody>
      </p:sp>
      <p:sp>
        <p:nvSpPr>
          <p:cNvPr id="245781" name="Rectangle 21"/>
          <p:cNvSpPr>
            <a:spLocks noChangeArrowheads="1"/>
          </p:cNvSpPr>
          <p:nvPr/>
        </p:nvSpPr>
        <p:spPr bwMode="auto">
          <a:xfrm>
            <a:off x="3997325" y="4965700"/>
            <a:ext cx="923925" cy="1282700"/>
          </a:xfrm>
          <a:prstGeom prst="rect">
            <a:avLst/>
          </a:prstGeom>
          <a:solidFill>
            <a:srgbClr val="808080"/>
          </a:solidFill>
          <a:ln w="12700">
            <a:noFill/>
            <a:miter lim="800000"/>
            <a:headEnd/>
            <a:tailEnd/>
          </a:ln>
        </p:spPr>
        <p:txBody>
          <a:bodyPr wrap="none" anchor="ctr"/>
          <a:lstStyle/>
          <a:p>
            <a:endParaRPr lang="en-US"/>
          </a:p>
        </p:txBody>
      </p:sp>
      <p:sp>
        <p:nvSpPr>
          <p:cNvPr id="245782" name="Rectangle 22"/>
          <p:cNvSpPr>
            <a:spLocks noChangeArrowheads="1"/>
          </p:cNvSpPr>
          <p:nvPr/>
        </p:nvSpPr>
        <p:spPr bwMode="auto">
          <a:xfrm>
            <a:off x="622300" y="4965700"/>
            <a:ext cx="854075" cy="1289050"/>
          </a:xfrm>
          <a:prstGeom prst="rect">
            <a:avLst/>
          </a:prstGeom>
          <a:solidFill>
            <a:srgbClr val="808080"/>
          </a:solidFill>
          <a:ln w="12700">
            <a:noFill/>
            <a:miter lim="800000"/>
            <a:headEnd/>
            <a:tailEnd/>
          </a:ln>
        </p:spPr>
        <p:txBody>
          <a:bodyPr wrap="none" anchor="ctr"/>
          <a:lstStyle/>
          <a:p>
            <a:endParaRPr lang="en-US"/>
          </a:p>
        </p:txBody>
      </p:sp>
      <p:sp>
        <p:nvSpPr>
          <p:cNvPr id="245783" name="Freeform 23"/>
          <p:cNvSpPr>
            <a:spLocks/>
          </p:cNvSpPr>
          <p:nvPr/>
        </p:nvSpPr>
        <p:spPr bwMode="auto">
          <a:xfrm>
            <a:off x="2690813" y="5461000"/>
            <a:ext cx="284162" cy="330200"/>
          </a:xfrm>
          <a:custGeom>
            <a:avLst/>
            <a:gdLst>
              <a:gd name="T0" fmla="*/ 15989415 w 201"/>
              <a:gd name="T1" fmla="*/ 583753366 h 82"/>
              <a:gd name="T2" fmla="*/ 79947068 w 201"/>
              <a:gd name="T3" fmla="*/ 778337738 h 82"/>
              <a:gd name="T4" fmla="*/ 103931204 w 201"/>
              <a:gd name="T5" fmla="*/ 826981817 h 82"/>
              <a:gd name="T6" fmla="*/ 127913904 w 201"/>
              <a:gd name="T7" fmla="*/ 1021566189 h 82"/>
              <a:gd name="T8" fmla="*/ 151898018 w 201"/>
              <a:gd name="T9" fmla="*/ 1118858626 h 82"/>
              <a:gd name="T10" fmla="*/ 183876836 w 201"/>
              <a:gd name="T11" fmla="*/ 1264798918 h 82"/>
              <a:gd name="T12" fmla="*/ 215855698 w 201"/>
              <a:gd name="T13" fmla="*/ 1313442997 h 82"/>
              <a:gd name="T14" fmla="*/ 239839812 w 201"/>
              <a:gd name="T15" fmla="*/ 1313442997 h 82"/>
              <a:gd name="T16" fmla="*/ 271818631 w 201"/>
              <a:gd name="T17" fmla="*/ 1313442997 h 82"/>
              <a:gd name="T18" fmla="*/ 295802744 w 201"/>
              <a:gd name="T19" fmla="*/ 1313442997 h 82"/>
              <a:gd name="T20" fmla="*/ 311792154 w 201"/>
              <a:gd name="T21" fmla="*/ 1167506732 h 82"/>
              <a:gd name="T22" fmla="*/ 335776267 w 201"/>
              <a:gd name="T23" fmla="*/ 1070214547 h 82"/>
              <a:gd name="T24" fmla="*/ 367753672 w 201"/>
              <a:gd name="T25" fmla="*/ 972922109 h 82"/>
              <a:gd name="T26" fmla="*/ 391737874 w 201"/>
              <a:gd name="T27" fmla="*/ 924274003 h 82"/>
              <a:gd name="T28" fmla="*/ 399732579 w 201"/>
              <a:gd name="T29" fmla="*/ 778337738 h 82"/>
              <a:gd name="T30" fmla="*/ 399732579 w 201"/>
              <a:gd name="T31" fmla="*/ 632397446 h 82"/>
              <a:gd name="T32" fmla="*/ 399732579 w 201"/>
              <a:gd name="T33" fmla="*/ 486461055 h 82"/>
              <a:gd name="T34" fmla="*/ 391737874 w 201"/>
              <a:gd name="T35" fmla="*/ 340520763 h 82"/>
              <a:gd name="T36" fmla="*/ 367753672 w 201"/>
              <a:gd name="T37" fmla="*/ 243228514 h 82"/>
              <a:gd name="T38" fmla="*/ 343770972 w 201"/>
              <a:gd name="T39" fmla="*/ 243228514 h 82"/>
              <a:gd name="T40" fmla="*/ 319786858 w 201"/>
              <a:gd name="T41" fmla="*/ 291876683 h 82"/>
              <a:gd name="T42" fmla="*/ 295802744 w 201"/>
              <a:gd name="T43" fmla="*/ 340520763 h 82"/>
              <a:gd name="T44" fmla="*/ 271818631 w 201"/>
              <a:gd name="T45" fmla="*/ 437812948 h 82"/>
              <a:gd name="T46" fmla="*/ 247834517 w 201"/>
              <a:gd name="T47" fmla="*/ 486461055 h 82"/>
              <a:gd name="T48" fmla="*/ 223850403 w 201"/>
              <a:gd name="T49" fmla="*/ 486461055 h 82"/>
              <a:gd name="T50" fmla="*/ 199866289 w 201"/>
              <a:gd name="T51" fmla="*/ 535105260 h 82"/>
              <a:gd name="T52" fmla="*/ 175882131 w 201"/>
              <a:gd name="T53" fmla="*/ 437812948 h 82"/>
              <a:gd name="T54" fmla="*/ 159892722 w 201"/>
              <a:gd name="T55" fmla="*/ 291876683 h 82"/>
              <a:gd name="T56" fmla="*/ 135908608 w 201"/>
              <a:gd name="T57" fmla="*/ 145936328 h 82"/>
              <a:gd name="T58" fmla="*/ 119919199 w 201"/>
              <a:gd name="T59" fmla="*/ 0 h 82"/>
              <a:gd name="T60" fmla="*/ 95936499 w 201"/>
              <a:gd name="T61" fmla="*/ 0 h 82"/>
              <a:gd name="T62" fmla="*/ 71952363 w 201"/>
              <a:gd name="T63" fmla="*/ 48644095 h 82"/>
              <a:gd name="T64" fmla="*/ 47968250 w 201"/>
              <a:gd name="T65" fmla="*/ 145936328 h 82"/>
              <a:gd name="T66" fmla="*/ 31978829 w 201"/>
              <a:gd name="T67" fmla="*/ 291876683 h 82"/>
              <a:gd name="T68" fmla="*/ 7994707 w 201"/>
              <a:gd name="T69" fmla="*/ 340520763 h 82"/>
              <a:gd name="T70" fmla="*/ 0 w 201"/>
              <a:gd name="T71" fmla="*/ 486461055 h 82"/>
              <a:gd name="T72" fmla="*/ 7994707 w 201"/>
              <a:gd name="T73" fmla="*/ 632397446 h 82"/>
              <a:gd name="T74" fmla="*/ 15989415 w 201"/>
              <a:gd name="T75" fmla="*/ 583753366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82"/>
              <a:gd name="T116" fmla="*/ 201 w 201"/>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82">
                <a:moveTo>
                  <a:pt x="8" y="36"/>
                </a:moveTo>
                <a:lnTo>
                  <a:pt x="40" y="48"/>
                </a:lnTo>
                <a:lnTo>
                  <a:pt x="52" y="51"/>
                </a:lnTo>
                <a:lnTo>
                  <a:pt x="64" y="63"/>
                </a:lnTo>
                <a:lnTo>
                  <a:pt x="76" y="69"/>
                </a:lnTo>
                <a:lnTo>
                  <a:pt x="92" y="78"/>
                </a:lnTo>
                <a:lnTo>
                  <a:pt x="108" y="81"/>
                </a:lnTo>
                <a:lnTo>
                  <a:pt x="120" y="81"/>
                </a:lnTo>
                <a:lnTo>
                  <a:pt x="136" y="81"/>
                </a:lnTo>
                <a:lnTo>
                  <a:pt x="148" y="81"/>
                </a:lnTo>
                <a:lnTo>
                  <a:pt x="156" y="72"/>
                </a:lnTo>
                <a:lnTo>
                  <a:pt x="168" y="66"/>
                </a:lnTo>
                <a:lnTo>
                  <a:pt x="184" y="60"/>
                </a:lnTo>
                <a:lnTo>
                  <a:pt x="196" y="57"/>
                </a:lnTo>
                <a:lnTo>
                  <a:pt x="200" y="48"/>
                </a:lnTo>
                <a:lnTo>
                  <a:pt x="200" y="39"/>
                </a:lnTo>
                <a:lnTo>
                  <a:pt x="200" y="30"/>
                </a:lnTo>
                <a:lnTo>
                  <a:pt x="196" y="21"/>
                </a:lnTo>
                <a:lnTo>
                  <a:pt x="184" y="15"/>
                </a:lnTo>
                <a:lnTo>
                  <a:pt x="172" y="15"/>
                </a:lnTo>
                <a:lnTo>
                  <a:pt x="160" y="18"/>
                </a:lnTo>
                <a:lnTo>
                  <a:pt x="148" y="21"/>
                </a:lnTo>
                <a:lnTo>
                  <a:pt x="136" y="27"/>
                </a:lnTo>
                <a:lnTo>
                  <a:pt x="124" y="30"/>
                </a:lnTo>
                <a:lnTo>
                  <a:pt x="112" y="30"/>
                </a:lnTo>
                <a:lnTo>
                  <a:pt x="100" y="33"/>
                </a:lnTo>
                <a:lnTo>
                  <a:pt x="88" y="27"/>
                </a:lnTo>
                <a:lnTo>
                  <a:pt x="80" y="18"/>
                </a:lnTo>
                <a:lnTo>
                  <a:pt x="68" y="9"/>
                </a:lnTo>
                <a:lnTo>
                  <a:pt x="60" y="0"/>
                </a:lnTo>
                <a:lnTo>
                  <a:pt x="48" y="0"/>
                </a:lnTo>
                <a:lnTo>
                  <a:pt x="36" y="3"/>
                </a:lnTo>
                <a:lnTo>
                  <a:pt x="24" y="9"/>
                </a:lnTo>
                <a:lnTo>
                  <a:pt x="16" y="18"/>
                </a:lnTo>
                <a:lnTo>
                  <a:pt x="4" y="21"/>
                </a:lnTo>
                <a:lnTo>
                  <a:pt x="0" y="30"/>
                </a:lnTo>
                <a:lnTo>
                  <a:pt x="4" y="39"/>
                </a:lnTo>
                <a:lnTo>
                  <a:pt x="8" y="36"/>
                </a:lnTo>
              </a:path>
            </a:pathLst>
          </a:custGeom>
          <a:solidFill>
            <a:srgbClr val="969696"/>
          </a:solidFill>
          <a:ln w="28575" cap="rnd">
            <a:noFill/>
            <a:round/>
            <a:headEnd/>
            <a:tailEnd/>
          </a:ln>
        </p:spPr>
        <p:txBody>
          <a:bodyPr/>
          <a:lstStyle/>
          <a:p>
            <a:endParaRPr lang="en-US"/>
          </a:p>
        </p:txBody>
      </p:sp>
      <p:grpSp>
        <p:nvGrpSpPr>
          <p:cNvPr id="6" name="Group 24"/>
          <p:cNvGrpSpPr>
            <a:grpSpLocks/>
          </p:cNvGrpSpPr>
          <p:nvPr/>
        </p:nvGrpSpPr>
        <p:grpSpPr bwMode="auto">
          <a:xfrm>
            <a:off x="5410200" y="5930900"/>
            <a:ext cx="3543300" cy="457200"/>
            <a:chOff x="3560" y="3520"/>
            <a:chExt cx="2064" cy="288"/>
          </a:xfrm>
        </p:grpSpPr>
        <p:sp>
          <p:nvSpPr>
            <p:cNvPr id="15398" name="Rectangle 25"/>
            <p:cNvSpPr>
              <a:spLocks noChangeArrowheads="1"/>
            </p:cNvSpPr>
            <p:nvPr/>
          </p:nvSpPr>
          <p:spPr bwMode="auto">
            <a:xfrm>
              <a:off x="3560" y="3568"/>
              <a:ext cx="384" cy="240"/>
            </a:xfrm>
            <a:prstGeom prst="rect">
              <a:avLst/>
            </a:prstGeom>
            <a:solidFill>
              <a:srgbClr val="888888"/>
            </a:solidFill>
            <a:ln w="25400">
              <a:noFill/>
              <a:miter lim="800000"/>
              <a:headEnd/>
              <a:tailEnd/>
            </a:ln>
          </p:spPr>
          <p:txBody>
            <a:bodyPr wrap="none" anchor="ctr">
              <a:spAutoFit/>
            </a:bodyPr>
            <a:lstStyle/>
            <a:p>
              <a:endParaRPr lang="en-US"/>
            </a:p>
          </p:txBody>
        </p:sp>
        <p:sp>
          <p:nvSpPr>
            <p:cNvPr id="15399" name="Text Box 26"/>
            <p:cNvSpPr txBox="1">
              <a:spLocks noChangeArrowheads="1"/>
            </p:cNvSpPr>
            <p:nvPr/>
          </p:nvSpPr>
          <p:spPr bwMode="auto">
            <a:xfrm>
              <a:off x="4040" y="3520"/>
              <a:ext cx="1584" cy="288"/>
            </a:xfrm>
            <a:prstGeom prst="rect">
              <a:avLst/>
            </a:prstGeom>
            <a:noFill/>
            <a:ln w="9525">
              <a:noFill/>
              <a:miter lim="800000"/>
              <a:headEnd/>
              <a:tailEnd/>
            </a:ln>
          </p:spPr>
          <p:txBody>
            <a:bodyPr>
              <a:spAutoFit/>
            </a:bodyPr>
            <a:lstStyle/>
            <a:p>
              <a:pPr eaLnBrk="1" hangingPunct="1">
                <a:spcBef>
                  <a:spcPct val="50000"/>
                </a:spcBef>
              </a:pPr>
              <a:r>
                <a:rPr lang="en-US" sz="2400"/>
                <a:t>= more exposure</a:t>
              </a:r>
            </a:p>
          </p:txBody>
        </p:sp>
      </p:grpSp>
      <p:grpSp>
        <p:nvGrpSpPr>
          <p:cNvPr id="7" name="Group 27"/>
          <p:cNvGrpSpPr>
            <a:grpSpLocks/>
          </p:cNvGrpSpPr>
          <p:nvPr/>
        </p:nvGrpSpPr>
        <p:grpSpPr bwMode="auto">
          <a:xfrm>
            <a:off x="5422900" y="5372100"/>
            <a:ext cx="3314700" cy="457200"/>
            <a:chOff x="3568" y="3176"/>
            <a:chExt cx="1920" cy="288"/>
          </a:xfrm>
        </p:grpSpPr>
        <p:sp>
          <p:nvSpPr>
            <p:cNvPr id="15396" name="Rectangle 28"/>
            <p:cNvSpPr>
              <a:spLocks noChangeArrowheads="1"/>
            </p:cNvSpPr>
            <p:nvPr/>
          </p:nvSpPr>
          <p:spPr bwMode="auto">
            <a:xfrm>
              <a:off x="3568" y="3224"/>
              <a:ext cx="384" cy="240"/>
            </a:xfrm>
            <a:prstGeom prst="rect">
              <a:avLst/>
            </a:prstGeom>
            <a:solidFill>
              <a:srgbClr val="DDDDDD"/>
            </a:solidFill>
            <a:ln w="9525">
              <a:noFill/>
              <a:miter lim="800000"/>
              <a:headEnd/>
              <a:tailEnd/>
            </a:ln>
          </p:spPr>
          <p:txBody>
            <a:bodyPr wrap="none" anchor="ctr">
              <a:spAutoFit/>
            </a:bodyPr>
            <a:lstStyle/>
            <a:p>
              <a:endParaRPr lang="en-US"/>
            </a:p>
          </p:txBody>
        </p:sp>
        <p:sp>
          <p:nvSpPr>
            <p:cNvPr id="15397" name="Text Box 29"/>
            <p:cNvSpPr txBox="1">
              <a:spLocks noChangeArrowheads="1"/>
            </p:cNvSpPr>
            <p:nvPr/>
          </p:nvSpPr>
          <p:spPr bwMode="auto">
            <a:xfrm>
              <a:off x="4048" y="3176"/>
              <a:ext cx="1440" cy="288"/>
            </a:xfrm>
            <a:prstGeom prst="rect">
              <a:avLst/>
            </a:prstGeom>
            <a:noFill/>
            <a:ln w="9525">
              <a:noFill/>
              <a:miter lim="800000"/>
              <a:headEnd/>
              <a:tailEnd/>
            </a:ln>
          </p:spPr>
          <p:txBody>
            <a:bodyPr>
              <a:spAutoFit/>
            </a:bodyPr>
            <a:lstStyle/>
            <a:p>
              <a:pPr eaLnBrk="1" hangingPunct="1">
                <a:spcBef>
                  <a:spcPct val="50000"/>
                </a:spcBef>
              </a:pPr>
              <a:r>
                <a:rPr lang="en-US" sz="2400"/>
                <a:t>= less exposure</a:t>
              </a:r>
            </a:p>
          </p:txBody>
        </p:sp>
      </p:grpSp>
      <p:sp>
        <p:nvSpPr>
          <p:cNvPr id="245790" name="Rectangle 30"/>
          <p:cNvSpPr>
            <a:spLocks noChangeArrowheads="1"/>
          </p:cNvSpPr>
          <p:nvPr/>
        </p:nvSpPr>
        <p:spPr bwMode="auto">
          <a:xfrm>
            <a:off x="5280025" y="3438525"/>
            <a:ext cx="3625850" cy="1917700"/>
          </a:xfrm>
          <a:prstGeom prst="rect">
            <a:avLst/>
          </a:prstGeom>
          <a:noFill/>
          <a:ln w="12700">
            <a:noFill/>
            <a:miter lim="800000"/>
            <a:headEnd type="none" w="sm" len="sm"/>
            <a:tailEnd type="none" w="sm" len="sm"/>
          </a:ln>
        </p:spPr>
        <p:txBody>
          <a:bodyPr>
            <a:spAutoFit/>
          </a:bodyPr>
          <a:lstStyle/>
          <a:p>
            <a:r>
              <a:rPr lang="en-US" sz="2400"/>
              <a:t>The film darkness (density) will vary with the amount of radiation reaching the film through the test object.</a:t>
            </a:r>
          </a:p>
        </p:txBody>
      </p:sp>
      <p:sp>
        <p:nvSpPr>
          <p:cNvPr id="245791" name="Rectangle 31"/>
          <p:cNvSpPr>
            <a:spLocks noChangeArrowheads="1"/>
          </p:cNvSpPr>
          <p:nvPr/>
        </p:nvSpPr>
        <p:spPr bwMode="auto">
          <a:xfrm>
            <a:off x="4716463" y="4965700"/>
            <a:ext cx="201612" cy="1279525"/>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245792" name="Rectangle 32"/>
          <p:cNvSpPr>
            <a:spLocks noChangeArrowheads="1"/>
          </p:cNvSpPr>
          <p:nvPr/>
        </p:nvSpPr>
        <p:spPr bwMode="auto">
          <a:xfrm>
            <a:off x="623888" y="4957763"/>
            <a:ext cx="201612" cy="1303337"/>
          </a:xfrm>
          <a:prstGeom prst="rect">
            <a:avLst/>
          </a:prstGeom>
          <a:solidFill>
            <a:srgbClr val="000000"/>
          </a:solidFill>
          <a:ln w="12700">
            <a:noFill/>
            <a:miter lim="800000"/>
            <a:headEnd/>
            <a:tailEnd/>
          </a:ln>
        </p:spPr>
        <p:txBody>
          <a:bodyPr wrap="none" anchor="ctr"/>
          <a:lstStyle/>
          <a:p>
            <a:endParaRPr lang="en-US"/>
          </a:p>
        </p:txBody>
      </p:sp>
      <p:sp>
        <p:nvSpPr>
          <p:cNvPr id="245793" name="Rectangle 33"/>
          <p:cNvSpPr>
            <a:spLocks noChangeArrowheads="1"/>
          </p:cNvSpPr>
          <p:nvPr/>
        </p:nvSpPr>
        <p:spPr bwMode="auto">
          <a:xfrm>
            <a:off x="647700" y="4422775"/>
            <a:ext cx="215900" cy="50800"/>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245794" name="Rectangle 34"/>
          <p:cNvSpPr>
            <a:spLocks noChangeArrowheads="1"/>
          </p:cNvSpPr>
          <p:nvPr/>
        </p:nvSpPr>
        <p:spPr bwMode="auto">
          <a:xfrm>
            <a:off x="4724400" y="4425950"/>
            <a:ext cx="215900" cy="60325"/>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245795" name="Rectangle 35"/>
          <p:cNvSpPr>
            <a:spLocks noChangeArrowheads="1"/>
          </p:cNvSpPr>
          <p:nvPr/>
        </p:nvSpPr>
        <p:spPr bwMode="auto">
          <a:xfrm>
            <a:off x="2600325" y="4437063"/>
            <a:ext cx="406400" cy="42862"/>
          </a:xfrm>
          <a:prstGeom prst="rect">
            <a:avLst/>
          </a:prstGeom>
          <a:solidFill>
            <a:srgbClr val="969696"/>
          </a:solidFill>
          <a:ln w="12700">
            <a:noFill/>
            <a:miter lim="800000"/>
            <a:headEnd/>
            <a:tailEnd/>
          </a:ln>
        </p:spPr>
        <p:txBody>
          <a:bodyPr wrap="none" anchor="ctr"/>
          <a:lstStyle/>
          <a:p>
            <a:endParaRPr lang="en-US"/>
          </a:p>
        </p:txBody>
      </p:sp>
      <p:grpSp>
        <p:nvGrpSpPr>
          <p:cNvPr id="8" name="Group 36"/>
          <p:cNvGrpSpPr>
            <a:grpSpLocks/>
          </p:cNvGrpSpPr>
          <p:nvPr/>
        </p:nvGrpSpPr>
        <p:grpSpPr bwMode="auto">
          <a:xfrm>
            <a:off x="1727200" y="2851150"/>
            <a:ext cx="1866900" cy="850900"/>
            <a:chOff x="1088" y="1796"/>
            <a:chExt cx="1176" cy="536"/>
          </a:xfrm>
        </p:grpSpPr>
        <p:sp>
          <p:nvSpPr>
            <p:cNvPr id="15382" name="Line 37"/>
            <p:cNvSpPr>
              <a:spLocks noChangeShapeType="1"/>
            </p:cNvSpPr>
            <p:nvPr/>
          </p:nvSpPr>
          <p:spPr bwMode="auto">
            <a:xfrm>
              <a:off x="1672" y="1804"/>
              <a:ext cx="0" cy="524"/>
            </a:xfrm>
            <a:prstGeom prst="line">
              <a:avLst/>
            </a:prstGeom>
            <a:noFill/>
            <a:ln w="9525">
              <a:solidFill>
                <a:srgbClr val="FF3300"/>
              </a:solidFill>
              <a:round/>
              <a:headEnd/>
              <a:tailEnd type="triangle" w="med" len="med"/>
            </a:ln>
          </p:spPr>
          <p:txBody>
            <a:bodyPr anchor="ctr">
              <a:spAutoFit/>
            </a:bodyPr>
            <a:lstStyle/>
            <a:p>
              <a:endParaRPr lang="en-US"/>
            </a:p>
          </p:txBody>
        </p:sp>
        <p:grpSp>
          <p:nvGrpSpPr>
            <p:cNvPr id="9" name="Group 38"/>
            <p:cNvGrpSpPr>
              <a:grpSpLocks/>
            </p:cNvGrpSpPr>
            <p:nvPr/>
          </p:nvGrpSpPr>
          <p:grpSpPr bwMode="auto">
            <a:xfrm>
              <a:off x="1088" y="1796"/>
              <a:ext cx="1176" cy="536"/>
              <a:chOff x="1088" y="1796"/>
              <a:chExt cx="1176" cy="536"/>
            </a:xfrm>
          </p:grpSpPr>
          <p:grpSp>
            <p:nvGrpSpPr>
              <p:cNvPr id="10" name="Group 39"/>
              <p:cNvGrpSpPr>
                <a:grpSpLocks/>
              </p:cNvGrpSpPr>
              <p:nvPr/>
            </p:nvGrpSpPr>
            <p:grpSpPr bwMode="auto">
              <a:xfrm>
                <a:off x="1724" y="1796"/>
                <a:ext cx="540" cy="528"/>
                <a:chOff x="1724" y="1796"/>
                <a:chExt cx="540" cy="528"/>
              </a:xfrm>
            </p:grpSpPr>
            <p:sp>
              <p:nvSpPr>
                <p:cNvPr id="15391" name="Line 40"/>
                <p:cNvSpPr>
                  <a:spLocks noChangeShapeType="1"/>
                </p:cNvSpPr>
                <p:nvPr/>
              </p:nvSpPr>
              <p:spPr bwMode="auto">
                <a:xfrm>
                  <a:off x="1828" y="1804"/>
                  <a:ext cx="204" cy="512"/>
                </a:xfrm>
                <a:prstGeom prst="line">
                  <a:avLst/>
                </a:prstGeom>
                <a:noFill/>
                <a:ln w="9525">
                  <a:solidFill>
                    <a:srgbClr val="FF3300"/>
                  </a:solidFill>
                  <a:round/>
                  <a:headEnd/>
                  <a:tailEnd type="triangle" w="med" len="med"/>
                </a:ln>
              </p:spPr>
              <p:txBody>
                <a:bodyPr anchor="ctr">
                  <a:spAutoFit/>
                </a:bodyPr>
                <a:lstStyle/>
                <a:p>
                  <a:endParaRPr lang="en-US"/>
                </a:p>
              </p:txBody>
            </p:sp>
            <p:sp>
              <p:nvSpPr>
                <p:cNvPr id="15392" name="Line 41"/>
                <p:cNvSpPr>
                  <a:spLocks noChangeShapeType="1"/>
                </p:cNvSpPr>
                <p:nvPr/>
              </p:nvSpPr>
              <p:spPr bwMode="auto">
                <a:xfrm>
                  <a:off x="1724" y="1812"/>
                  <a:ext cx="72" cy="512"/>
                </a:xfrm>
                <a:prstGeom prst="line">
                  <a:avLst/>
                </a:prstGeom>
                <a:noFill/>
                <a:ln w="9525">
                  <a:solidFill>
                    <a:srgbClr val="FF3300"/>
                  </a:solidFill>
                  <a:round/>
                  <a:headEnd/>
                  <a:tailEnd type="triangle" w="med" len="med"/>
                </a:ln>
              </p:spPr>
              <p:txBody>
                <a:bodyPr anchor="ctr">
                  <a:spAutoFit/>
                </a:bodyPr>
                <a:lstStyle/>
                <a:p>
                  <a:endParaRPr lang="en-US"/>
                </a:p>
              </p:txBody>
            </p:sp>
            <p:sp>
              <p:nvSpPr>
                <p:cNvPr id="15393" name="Line 42"/>
                <p:cNvSpPr>
                  <a:spLocks noChangeShapeType="1"/>
                </p:cNvSpPr>
                <p:nvPr/>
              </p:nvSpPr>
              <p:spPr bwMode="auto">
                <a:xfrm>
                  <a:off x="1892" y="1800"/>
                  <a:ext cx="256" cy="512"/>
                </a:xfrm>
                <a:prstGeom prst="line">
                  <a:avLst/>
                </a:prstGeom>
                <a:noFill/>
                <a:ln w="9525">
                  <a:solidFill>
                    <a:srgbClr val="FF3300"/>
                  </a:solidFill>
                  <a:round/>
                  <a:headEnd/>
                  <a:tailEnd type="triangle" w="med" len="med"/>
                </a:ln>
              </p:spPr>
              <p:txBody>
                <a:bodyPr anchor="ctr">
                  <a:spAutoFit/>
                </a:bodyPr>
                <a:lstStyle/>
                <a:p>
                  <a:endParaRPr lang="en-US"/>
                </a:p>
              </p:txBody>
            </p:sp>
            <p:sp>
              <p:nvSpPr>
                <p:cNvPr id="15394" name="Line 43"/>
                <p:cNvSpPr>
                  <a:spLocks noChangeShapeType="1"/>
                </p:cNvSpPr>
                <p:nvPr/>
              </p:nvSpPr>
              <p:spPr bwMode="auto">
                <a:xfrm>
                  <a:off x="1776" y="1808"/>
                  <a:ext cx="136" cy="512"/>
                </a:xfrm>
                <a:prstGeom prst="line">
                  <a:avLst/>
                </a:prstGeom>
                <a:noFill/>
                <a:ln w="9525">
                  <a:solidFill>
                    <a:srgbClr val="FF3300"/>
                  </a:solidFill>
                  <a:round/>
                  <a:headEnd/>
                  <a:tailEnd type="triangle" w="med" len="med"/>
                </a:ln>
              </p:spPr>
              <p:txBody>
                <a:bodyPr anchor="ctr">
                  <a:spAutoFit/>
                </a:bodyPr>
                <a:lstStyle/>
                <a:p>
                  <a:endParaRPr lang="en-US"/>
                </a:p>
              </p:txBody>
            </p:sp>
            <p:sp>
              <p:nvSpPr>
                <p:cNvPr id="15395" name="Line 44"/>
                <p:cNvSpPr>
                  <a:spLocks noChangeShapeType="1"/>
                </p:cNvSpPr>
                <p:nvPr/>
              </p:nvSpPr>
              <p:spPr bwMode="auto">
                <a:xfrm>
                  <a:off x="1948" y="1796"/>
                  <a:ext cx="316" cy="520"/>
                </a:xfrm>
                <a:prstGeom prst="line">
                  <a:avLst/>
                </a:prstGeom>
                <a:noFill/>
                <a:ln w="9525">
                  <a:solidFill>
                    <a:srgbClr val="FF3300"/>
                  </a:solidFill>
                  <a:round/>
                  <a:headEnd/>
                  <a:tailEnd type="triangle" w="med" len="med"/>
                </a:ln>
              </p:spPr>
              <p:txBody>
                <a:bodyPr anchor="ctr">
                  <a:spAutoFit/>
                </a:bodyPr>
                <a:lstStyle/>
                <a:p>
                  <a:endParaRPr lang="en-US"/>
                </a:p>
              </p:txBody>
            </p:sp>
          </p:grpSp>
          <p:grpSp>
            <p:nvGrpSpPr>
              <p:cNvPr id="11" name="Group 45"/>
              <p:cNvGrpSpPr>
                <a:grpSpLocks/>
              </p:cNvGrpSpPr>
              <p:nvPr/>
            </p:nvGrpSpPr>
            <p:grpSpPr bwMode="auto">
              <a:xfrm flipH="1">
                <a:off x="1088" y="1804"/>
                <a:ext cx="540" cy="528"/>
                <a:chOff x="1724" y="1796"/>
                <a:chExt cx="540" cy="528"/>
              </a:xfrm>
            </p:grpSpPr>
            <p:sp>
              <p:nvSpPr>
                <p:cNvPr id="15386" name="Line 46"/>
                <p:cNvSpPr>
                  <a:spLocks noChangeShapeType="1"/>
                </p:cNvSpPr>
                <p:nvPr/>
              </p:nvSpPr>
              <p:spPr bwMode="auto">
                <a:xfrm>
                  <a:off x="1828" y="1804"/>
                  <a:ext cx="204" cy="512"/>
                </a:xfrm>
                <a:prstGeom prst="line">
                  <a:avLst/>
                </a:prstGeom>
                <a:noFill/>
                <a:ln w="9525">
                  <a:solidFill>
                    <a:srgbClr val="FF3300"/>
                  </a:solidFill>
                  <a:round/>
                  <a:headEnd/>
                  <a:tailEnd type="triangle" w="med" len="med"/>
                </a:ln>
              </p:spPr>
              <p:txBody>
                <a:bodyPr anchor="ctr">
                  <a:spAutoFit/>
                </a:bodyPr>
                <a:lstStyle/>
                <a:p>
                  <a:endParaRPr lang="en-US"/>
                </a:p>
              </p:txBody>
            </p:sp>
            <p:sp>
              <p:nvSpPr>
                <p:cNvPr id="15387" name="Line 47"/>
                <p:cNvSpPr>
                  <a:spLocks noChangeShapeType="1"/>
                </p:cNvSpPr>
                <p:nvPr/>
              </p:nvSpPr>
              <p:spPr bwMode="auto">
                <a:xfrm>
                  <a:off x="1724" y="1812"/>
                  <a:ext cx="72" cy="512"/>
                </a:xfrm>
                <a:prstGeom prst="line">
                  <a:avLst/>
                </a:prstGeom>
                <a:noFill/>
                <a:ln w="9525">
                  <a:solidFill>
                    <a:srgbClr val="FF3300"/>
                  </a:solidFill>
                  <a:round/>
                  <a:headEnd/>
                  <a:tailEnd type="triangle" w="med" len="med"/>
                </a:ln>
              </p:spPr>
              <p:txBody>
                <a:bodyPr anchor="ctr">
                  <a:spAutoFit/>
                </a:bodyPr>
                <a:lstStyle/>
                <a:p>
                  <a:endParaRPr lang="en-US"/>
                </a:p>
              </p:txBody>
            </p:sp>
            <p:sp>
              <p:nvSpPr>
                <p:cNvPr id="15388" name="Line 48"/>
                <p:cNvSpPr>
                  <a:spLocks noChangeShapeType="1"/>
                </p:cNvSpPr>
                <p:nvPr/>
              </p:nvSpPr>
              <p:spPr bwMode="auto">
                <a:xfrm>
                  <a:off x="1892" y="1800"/>
                  <a:ext cx="256" cy="512"/>
                </a:xfrm>
                <a:prstGeom prst="line">
                  <a:avLst/>
                </a:prstGeom>
                <a:noFill/>
                <a:ln w="9525">
                  <a:solidFill>
                    <a:srgbClr val="FF3300"/>
                  </a:solidFill>
                  <a:round/>
                  <a:headEnd/>
                  <a:tailEnd type="triangle" w="med" len="med"/>
                </a:ln>
              </p:spPr>
              <p:txBody>
                <a:bodyPr anchor="ctr">
                  <a:spAutoFit/>
                </a:bodyPr>
                <a:lstStyle/>
                <a:p>
                  <a:endParaRPr lang="en-US"/>
                </a:p>
              </p:txBody>
            </p:sp>
            <p:sp>
              <p:nvSpPr>
                <p:cNvPr id="15389" name="Line 49"/>
                <p:cNvSpPr>
                  <a:spLocks noChangeShapeType="1"/>
                </p:cNvSpPr>
                <p:nvPr/>
              </p:nvSpPr>
              <p:spPr bwMode="auto">
                <a:xfrm>
                  <a:off x="1776" y="1808"/>
                  <a:ext cx="136" cy="512"/>
                </a:xfrm>
                <a:prstGeom prst="line">
                  <a:avLst/>
                </a:prstGeom>
                <a:noFill/>
                <a:ln w="9525">
                  <a:solidFill>
                    <a:srgbClr val="FF3300"/>
                  </a:solidFill>
                  <a:round/>
                  <a:headEnd/>
                  <a:tailEnd type="triangle" w="med" len="med"/>
                </a:ln>
              </p:spPr>
              <p:txBody>
                <a:bodyPr anchor="ctr">
                  <a:spAutoFit/>
                </a:bodyPr>
                <a:lstStyle/>
                <a:p>
                  <a:endParaRPr lang="en-US"/>
                </a:p>
              </p:txBody>
            </p:sp>
            <p:sp>
              <p:nvSpPr>
                <p:cNvPr id="15390" name="Line 50"/>
                <p:cNvSpPr>
                  <a:spLocks noChangeShapeType="1"/>
                </p:cNvSpPr>
                <p:nvPr/>
              </p:nvSpPr>
              <p:spPr bwMode="auto">
                <a:xfrm>
                  <a:off x="1948" y="1796"/>
                  <a:ext cx="316" cy="520"/>
                </a:xfrm>
                <a:prstGeom prst="line">
                  <a:avLst/>
                </a:prstGeom>
                <a:noFill/>
                <a:ln w="9525">
                  <a:solidFill>
                    <a:srgbClr val="FF3300"/>
                  </a:solidFill>
                  <a:round/>
                  <a:headEnd/>
                  <a:tailEnd type="triangle" w="med" len="med"/>
                </a:ln>
              </p:spPr>
              <p:txBody>
                <a:bodyPr anchor="ctr">
                  <a:spAutoFit/>
                </a:bodyP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1000"/>
                                        <p:tgtEl>
                                          <p:spTgt spid="2"/>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45773"/>
                                        </p:tgtEl>
                                        <p:attrNameLst>
                                          <p:attrName>style.visibility</p:attrName>
                                        </p:attrNameLst>
                                      </p:cBhvr>
                                      <p:to>
                                        <p:strVal val="visible"/>
                                      </p:to>
                                    </p:set>
                                    <p:animEffect transition="in" filter="slide(fromLeft)">
                                      <p:cBhvr>
                                        <p:cTn id="14" dur="500"/>
                                        <p:tgtEl>
                                          <p:spTgt spid="245773"/>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par>
                          <p:cTn id="19" fill="hold">
                            <p:stCondLst>
                              <p:cond delay="3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0"/>
                                        </p:tgtEl>
                                        <p:attrNameLst>
                                          <p:attrName>style.visibility</p:attrName>
                                        </p:attrNameLst>
                                      </p:cBhvr>
                                      <p:to>
                                        <p:strVal val="visible"/>
                                      </p:to>
                                    </p:set>
                                    <p:animEffect transition="in" filter="dissolve">
                                      <p:cBhvr>
                                        <p:cTn id="27" dur="500"/>
                                        <p:tgtEl>
                                          <p:spTgt spid="2457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5781"/>
                                        </p:tgtEl>
                                        <p:attrNameLst>
                                          <p:attrName>style.visibility</p:attrName>
                                        </p:attrNameLst>
                                      </p:cBhvr>
                                      <p:to>
                                        <p:strVal val="visible"/>
                                      </p:to>
                                    </p:set>
                                    <p:animEffect transition="in" filter="fade">
                                      <p:cBhvr>
                                        <p:cTn id="30" dur="2000"/>
                                        <p:tgtEl>
                                          <p:spTgt spid="2457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5782"/>
                                        </p:tgtEl>
                                        <p:attrNameLst>
                                          <p:attrName>style.visibility</p:attrName>
                                        </p:attrNameLst>
                                      </p:cBhvr>
                                      <p:to>
                                        <p:strVal val="visible"/>
                                      </p:to>
                                    </p:set>
                                    <p:animEffect transition="in" filter="fade">
                                      <p:cBhvr>
                                        <p:cTn id="33" dur="2000"/>
                                        <p:tgtEl>
                                          <p:spTgt spid="2457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5780"/>
                                        </p:tgtEl>
                                        <p:attrNameLst>
                                          <p:attrName>style.visibility</p:attrName>
                                        </p:attrNameLst>
                                      </p:cBhvr>
                                      <p:to>
                                        <p:strVal val="visible"/>
                                      </p:to>
                                    </p:set>
                                    <p:animEffect transition="in" filter="fade">
                                      <p:cBhvr>
                                        <p:cTn id="36" dur="2000"/>
                                        <p:tgtEl>
                                          <p:spTgt spid="24578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5779"/>
                                        </p:tgtEl>
                                        <p:attrNameLst>
                                          <p:attrName>style.visibility</p:attrName>
                                        </p:attrNameLst>
                                      </p:cBhvr>
                                      <p:to>
                                        <p:strVal val="visible"/>
                                      </p:to>
                                    </p:set>
                                    <p:animEffect transition="in" filter="fade">
                                      <p:cBhvr>
                                        <p:cTn id="39" dur="2000"/>
                                        <p:tgtEl>
                                          <p:spTgt spid="2457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5795"/>
                                        </p:tgtEl>
                                        <p:attrNameLst>
                                          <p:attrName>style.visibility</p:attrName>
                                        </p:attrNameLst>
                                      </p:cBhvr>
                                      <p:to>
                                        <p:strVal val="visible"/>
                                      </p:to>
                                    </p:set>
                                    <p:animEffect transition="in" filter="fade">
                                      <p:cBhvr>
                                        <p:cTn id="42" dur="2000"/>
                                        <p:tgtEl>
                                          <p:spTgt spid="24579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5783"/>
                                        </p:tgtEl>
                                        <p:attrNameLst>
                                          <p:attrName>style.visibility</p:attrName>
                                        </p:attrNameLst>
                                      </p:cBhvr>
                                      <p:to>
                                        <p:strVal val="visible"/>
                                      </p:to>
                                    </p:set>
                                    <p:animEffect transition="in" filter="fade">
                                      <p:cBhvr>
                                        <p:cTn id="45" dur="2000"/>
                                        <p:tgtEl>
                                          <p:spTgt spid="245783"/>
                                        </p:tgtEl>
                                      </p:cBhvr>
                                    </p:animEffect>
                                  </p:childTnLst>
                                </p:cTn>
                              </p:par>
                            </p:childTnLst>
                          </p:cTn>
                        </p:par>
                        <p:par>
                          <p:cTn id="46" fill="hold">
                            <p:stCondLst>
                              <p:cond delay="2000"/>
                            </p:stCondLst>
                            <p:childTnLst>
                              <p:par>
                                <p:cTn id="47" presetID="12" presetClass="entr" presetSubtype="4" fill="hold" grpId="0" nodeType="afterEffect">
                                  <p:stCondLst>
                                    <p:cond delay="0"/>
                                  </p:stCondLst>
                                  <p:childTnLst>
                                    <p:set>
                                      <p:cBhvr>
                                        <p:cTn id="48" dur="1" fill="hold">
                                          <p:stCondLst>
                                            <p:cond delay="0"/>
                                          </p:stCondLst>
                                        </p:cTn>
                                        <p:tgtEl>
                                          <p:spTgt spid="245772"/>
                                        </p:tgtEl>
                                        <p:attrNameLst>
                                          <p:attrName>style.visibility</p:attrName>
                                        </p:attrNameLst>
                                      </p:cBhvr>
                                      <p:to>
                                        <p:strVal val="visible"/>
                                      </p:to>
                                    </p:set>
                                    <p:animEffect transition="in" filter="slide(fromBottom)">
                                      <p:cBhvr>
                                        <p:cTn id="49" dur="500"/>
                                        <p:tgtEl>
                                          <p:spTgt spid="245772"/>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45792"/>
                                        </p:tgtEl>
                                        <p:attrNameLst>
                                          <p:attrName>style.visibility</p:attrName>
                                        </p:attrNameLst>
                                      </p:cBhvr>
                                      <p:to>
                                        <p:strVal val="visible"/>
                                      </p:to>
                                    </p:set>
                                    <p:animEffect transition="in" filter="fade">
                                      <p:cBhvr>
                                        <p:cTn id="53" dur="2000"/>
                                        <p:tgtEl>
                                          <p:spTgt spid="24579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5793"/>
                                        </p:tgtEl>
                                        <p:attrNameLst>
                                          <p:attrName>style.visibility</p:attrName>
                                        </p:attrNameLst>
                                      </p:cBhvr>
                                      <p:to>
                                        <p:strVal val="visible"/>
                                      </p:to>
                                    </p:set>
                                    <p:animEffect transition="in" filter="fade">
                                      <p:cBhvr>
                                        <p:cTn id="56" dur="2000"/>
                                        <p:tgtEl>
                                          <p:spTgt spid="24579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5794"/>
                                        </p:tgtEl>
                                        <p:attrNameLst>
                                          <p:attrName>style.visibility</p:attrName>
                                        </p:attrNameLst>
                                      </p:cBhvr>
                                      <p:to>
                                        <p:strVal val="visible"/>
                                      </p:to>
                                    </p:set>
                                    <p:animEffect transition="in" filter="fade">
                                      <p:cBhvr>
                                        <p:cTn id="59" dur="2000"/>
                                        <p:tgtEl>
                                          <p:spTgt spid="24579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5791"/>
                                        </p:tgtEl>
                                        <p:attrNameLst>
                                          <p:attrName>style.visibility</p:attrName>
                                        </p:attrNameLst>
                                      </p:cBhvr>
                                      <p:to>
                                        <p:strVal val="visible"/>
                                      </p:to>
                                    </p:set>
                                    <p:animEffect transition="in" filter="fade">
                                      <p:cBhvr>
                                        <p:cTn id="62" dur="2000"/>
                                        <p:tgtEl>
                                          <p:spTgt spid="245791"/>
                                        </p:tgtEl>
                                      </p:cBhvr>
                                    </p:animEffect>
                                  </p:childTnLst>
                                </p:cTn>
                              </p:par>
                            </p:childTnLst>
                          </p:cTn>
                        </p:par>
                        <p:par>
                          <p:cTn id="63" fill="hold">
                            <p:stCondLst>
                              <p:cond delay="4500"/>
                            </p:stCondLst>
                            <p:childTnLst>
                              <p:par>
                                <p:cTn id="64" presetID="10"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childTnLst>
                          </p:cTn>
                        </p:par>
                        <p:par>
                          <p:cTn id="67" fill="hold">
                            <p:stCondLst>
                              <p:cond delay="5500"/>
                            </p:stCondLst>
                            <p:childTnLst>
                              <p:par>
                                <p:cTn id="68" presetID="10"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2" grpId="0"/>
      <p:bldP spid="245773" grpId="0"/>
      <p:bldP spid="245779" grpId="0" animBg="1"/>
      <p:bldP spid="245780" grpId="0" animBg="1"/>
      <p:bldP spid="245781" grpId="0" animBg="1"/>
      <p:bldP spid="245782" grpId="0" animBg="1"/>
      <p:bldP spid="245783" grpId="0" animBg="1"/>
      <p:bldP spid="245790" grpId="0"/>
      <p:bldP spid="245791" grpId="0" animBg="1"/>
      <p:bldP spid="245792" grpId="0" animBg="1"/>
      <p:bldP spid="245793" grpId="0" animBg="1"/>
      <p:bldP spid="245794" grpId="0" animBg="1"/>
      <p:bldP spid="24579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165100"/>
            <a:ext cx="7162800" cy="1143000"/>
          </a:xfrm>
        </p:spPr>
        <p:txBody>
          <a:bodyPr/>
          <a:lstStyle/>
          <a:p>
            <a:r>
              <a:rPr lang="en-US" smtClean="0"/>
              <a:t>Radiographic Images</a:t>
            </a:r>
          </a:p>
        </p:txBody>
      </p:sp>
      <p:pic>
        <p:nvPicPr>
          <p:cNvPr id="165892" name="Picture 4" descr="ISU18"/>
          <p:cNvPicPr>
            <a:picLocks noChangeAspect="1" noChangeArrowheads="1"/>
          </p:cNvPicPr>
          <p:nvPr/>
        </p:nvPicPr>
        <p:blipFill>
          <a:blip r:embed="rId3"/>
          <a:srcRect/>
          <a:stretch>
            <a:fillRect/>
          </a:stretch>
        </p:blipFill>
        <p:spPr bwMode="auto">
          <a:xfrm>
            <a:off x="6057900" y="3556000"/>
            <a:ext cx="2384425" cy="2425700"/>
          </a:xfrm>
          <a:prstGeom prst="rect">
            <a:avLst/>
          </a:prstGeom>
          <a:noFill/>
          <a:ln w="19050">
            <a:solidFill>
              <a:schemeClr val="tx1"/>
            </a:solidFill>
            <a:miter lim="800000"/>
            <a:headEnd/>
            <a:tailEnd/>
          </a:ln>
        </p:spPr>
      </p:pic>
      <p:pic>
        <p:nvPicPr>
          <p:cNvPr id="165893" name="Picture 5" descr="circuitboard-radiograph"/>
          <p:cNvPicPr>
            <a:picLocks noChangeAspect="1" noChangeArrowheads="1"/>
          </p:cNvPicPr>
          <p:nvPr/>
        </p:nvPicPr>
        <p:blipFill>
          <a:blip r:embed="rId4"/>
          <a:srcRect/>
          <a:stretch>
            <a:fillRect/>
          </a:stretch>
        </p:blipFill>
        <p:spPr bwMode="auto">
          <a:xfrm>
            <a:off x="3810000" y="3568700"/>
            <a:ext cx="2178050" cy="2414588"/>
          </a:xfrm>
          <a:prstGeom prst="rect">
            <a:avLst/>
          </a:prstGeom>
          <a:noFill/>
          <a:ln w="19050">
            <a:solidFill>
              <a:schemeClr val="tx1"/>
            </a:solidFill>
            <a:miter lim="800000"/>
            <a:headEnd/>
            <a:tailEnd/>
          </a:ln>
        </p:spPr>
      </p:pic>
      <p:pic>
        <p:nvPicPr>
          <p:cNvPr id="165895" name="Picture 7" descr="circuitboard-photo"/>
          <p:cNvPicPr>
            <a:picLocks noChangeAspect="1" noChangeArrowheads="1"/>
          </p:cNvPicPr>
          <p:nvPr/>
        </p:nvPicPr>
        <p:blipFill>
          <a:blip r:embed="rId5"/>
          <a:srcRect/>
          <a:stretch>
            <a:fillRect/>
          </a:stretch>
        </p:blipFill>
        <p:spPr bwMode="auto">
          <a:xfrm>
            <a:off x="3810000" y="1143000"/>
            <a:ext cx="2160588" cy="2336800"/>
          </a:xfrm>
          <a:prstGeom prst="rect">
            <a:avLst/>
          </a:prstGeom>
          <a:noFill/>
          <a:ln w="19050">
            <a:solidFill>
              <a:schemeClr val="tx1"/>
            </a:solidFill>
            <a:miter lim="800000"/>
            <a:headEnd/>
            <a:tailEnd/>
          </a:ln>
        </p:spPr>
      </p:pic>
      <p:pic>
        <p:nvPicPr>
          <p:cNvPr id="165896" name="Picture 8" descr="19a copy"/>
          <p:cNvPicPr>
            <a:picLocks noChangeAspect="1" noChangeArrowheads="1"/>
          </p:cNvPicPr>
          <p:nvPr/>
        </p:nvPicPr>
        <p:blipFill>
          <a:blip r:embed="rId6"/>
          <a:srcRect/>
          <a:stretch>
            <a:fillRect/>
          </a:stretch>
        </p:blipFill>
        <p:spPr bwMode="auto">
          <a:xfrm>
            <a:off x="6057900" y="1143000"/>
            <a:ext cx="2376488" cy="2325688"/>
          </a:xfrm>
          <a:prstGeom prst="rect">
            <a:avLst/>
          </a:prstGeom>
          <a:noFill/>
          <a:ln w="19050">
            <a:solidFill>
              <a:schemeClr val="tx1"/>
            </a:solidFill>
            <a:miter lim="800000"/>
            <a:headEnd/>
            <a:tailEnd/>
          </a:ln>
        </p:spPr>
      </p:pic>
      <p:pic>
        <p:nvPicPr>
          <p:cNvPr id="165909" name="Picture 21" descr="Casting"/>
          <p:cNvPicPr>
            <a:picLocks noGrp="1" noChangeAspect="1" noChangeArrowheads="1"/>
          </p:cNvPicPr>
          <p:nvPr>
            <p:ph sz="half" idx="1"/>
          </p:nvPr>
        </p:nvPicPr>
        <p:blipFill>
          <a:blip r:embed="rId7"/>
          <a:srcRect/>
          <a:stretch>
            <a:fillRect/>
          </a:stretch>
        </p:blipFill>
        <p:spPr>
          <a:xfrm>
            <a:off x="838200" y="1143000"/>
            <a:ext cx="2895600" cy="2335213"/>
          </a:xfrm>
          <a:noFill/>
          <a:ln>
            <a:solidFill>
              <a:schemeClr val="tx1"/>
            </a:solidFill>
          </a:ln>
        </p:spPr>
      </p:pic>
      <p:pic>
        <p:nvPicPr>
          <p:cNvPr id="165912" name="Picture 24" descr="CastingRad"/>
          <p:cNvPicPr>
            <a:picLocks noGrp="1" noChangeAspect="1" noChangeArrowheads="1"/>
          </p:cNvPicPr>
          <p:nvPr>
            <p:ph sz="half" idx="2"/>
          </p:nvPr>
        </p:nvPicPr>
        <p:blipFill>
          <a:blip r:embed="rId8"/>
          <a:srcRect/>
          <a:stretch>
            <a:fillRect/>
          </a:stretch>
        </p:blipFill>
        <p:spPr>
          <a:xfrm>
            <a:off x="838200" y="3556000"/>
            <a:ext cx="2895600" cy="2446338"/>
          </a:xfrm>
          <a:noFill/>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5895"/>
                                        </p:tgtEl>
                                        <p:attrNameLst>
                                          <p:attrName>style.visibility</p:attrName>
                                        </p:attrNameLst>
                                      </p:cBhvr>
                                      <p:to>
                                        <p:strVal val="visible"/>
                                      </p:to>
                                    </p:set>
                                    <p:animEffect transition="in" filter="slide(fromBottom)">
                                      <p:cBhvr>
                                        <p:cTn id="7" dur="500"/>
                                        <p:tgtEl>
                                          <p:spTgt spid="165895"/>
                                        </p:tgtEl>
                                      </p:cBhvr>
                                    </p:animEffect>
                                  </p:childTnLst>
                                </p:cTn>
                              </p:par>
                              <p:par>
                                <p:cTn id="8" presetID="12" presetClass="entr" presetSubtype="1" fill="hold" nodeType="withEffect">
                                  <p:stCondLst>
                                    <p:cond delay="0"/>
                                  </p:stCondLst>
                                  <p:childTnLst>
                                    <p:set>
                                      <p:cBhvr>
                                        <p:cTn id="9" dur="1" fill="hold">
                                          <p:stCondLst>
                                            <p:cond delay="0"/>
                                          </p:stCondLst>
                                        </p:cTn>
                                        <p:tgtEl>
                                          <p:spTgt spid="165893"/>
                                        </p:tgtEl>
                                        <p:attrNameLst>
                                          <p:attrName>style.visibility</p:attrName>
                                        </p:attrNameLst>
                                      </p:cBhvr>
                                      <p:to>
                                        <p:strVal val="visible"/>
                                      </p:to>
                                    </p:set>
                                    <p:animEffect transition="in" filter="slide(fromTop)">
                                      <p:cBhvr>
                                        <p:cTn id="10" dur="500"/>
                                        <p:tgtEl>
                                          <p:spTgt spid="165893"/>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165909"/>
                                        </p:tgtEl>
                                        <p:attrNameLst>
                                          <p:attrName>style.visibility</p:attrName>
                                        </p:attrNameLst>
                                      </p:cBhvr>
                                      <p:to>
                                        <p:strVal val="visible"/>
                                      </p:to>
                                    </p:set>
                                    <p:animEffect transition="in" filter="slide(fromRight)">
                                      <p:cBhvr>
                                        <p:cTn id="14" dur="500"/>
                                        <p:tgtEl>
                                          <p:spTgt spid="165909"/>
                                        </p:tgtEl>
                                      </p:cBhvr>
                                    </p:animEffect>
                                  </p:childTnLst>
                                </p:cTn>
                              </p:par>
                              <p:par>
                                <p:cTn id="15" presetID="12" presetClass="entr" presetSubtype="2" fill="hold" nodeType="withEffect">
                                  <p:stCondLst>
                                    <p:cond delay="0"/>
                                  </p:stCondLst>
                                  <p:childTnLst>
                                    <p:set>
                                      <p:cBhvr>
                                        <p:cTn id="16" dur="1" fill="hold">
                                          <p:stCondLst>
                                            <p:cond delay="0"/>
                                          </p:stCondLst>
                                        </p:cTn>
                                        <p:tgtEl>
                                          <p:spTgt spid="165912"/>
                                        </p:tgtEl>
                                        <p:attrNameLst>
                                          <p:attrName>style.visibility</p:attrName>
                                        </p:attrNameLst>
                                      </p:cBhvr>
                                      <p:to>
                                        <p:strVal val="visible"/>
                                      </p:to>
                                    </p:set>
                                    <p:animEffect transition="in" filter="slide(fromRight)">
                                      <p:cBhvr>
                                        <p:cTn id="17" dur="500"/>
                                        <p:tgtEl>
                                          <p:spTgt spid="165912"/>
                                        </p:tgtEl>
                                      </p:cBhvr>
                                    </p:animEffect>
                                  </p:childTnLst>
                                </p:cTn>
                              </p:par>
                              <p:par>
                                <p:cTn id="18" presetID="12" presetClass="entr" presetSubtype="8" fill="hold" nodeType="withEffect">
                                  <p:stCondLst>
                                    <p:cond delay="0"/>
                                  </p:stCondLst>
                                  <p:childTnLst>
                                    <p:set>
                                      <p:cBhvr>
                                        <p:cTn id="19" dur="1" fill="hold">
                                          <p:stCondLst>
                                            <p:cond delay="0"/>
                                          </p:stCondLst>
                                        </p:cTn>
                                        <p:tgtEl>
                                          <p:spTgt spid="165896"/>
                                        </p:tgtEl>
                                        <p:attrNameLst>
                                          <p:attrName>style.visibility</p:attrName>
                                        </p:attrNameLst>
                                      </p:cBhvr>
                                      <p:to>
                                        <p:strVal val="visible"/>
                                      </p:to>
                                    </p:set>
                                    <p:animEffect transition="in" filter="slide(fromLeft)">
                                      <p:cBhvr>
                                        <p:cTn id="20" dur="500"/>
                                        <p:tgtEl>
                                          <p:spTgt spid="165896"/>
                                        </p:tgtEl>
                                      </p:cBhvr>
                                    </p:animEffect>
                                  </p:childTnLst>
                                </p:cTn>
                              </p:par>
                              <p:par>
                                <p:cTn id="21" presetID="12" presetClass="entr" presetSubtype="8" fill="hold" nodeType="withEffect">
                                  <p:stCondLst>
                                    <p:cond delay="0"/>
                                  </p:stCondLst>
                                  <p:childTnLst>
                                    <p:set>
                                      <p:cBhvr>
                                        <p:cTn id="22" dur="1" fill="hold">
                                          <p:stCondLst>
                                            <p:cond delay="0"/>
                                          </p:stCondLst>
                                        </p:cTn>
                                        <p:tgtEl>
                                          <p:spTgt spid="165892"/>
                                        </p:tgtEl>
                                        <p:attrNameLst>
                                          <p:attrName>style.visibility</p:attrName>
                                        </p:attrNameLst>
                                      </p:cBhvr>
                                      <p:to>
                                        <p:strVal val="visible"/>
                                      </p:to>
                                    </p:set>
                                    <p:animEffect transition="in" filter="slide(fromLeft)">
                                      <p:cBhvr>
                                        <p:cTn id="2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520700" y="1136650"/>
            <a:ext cx="8343900" cy="5461000"/>
          </a:xfrm>
          <a:prstGeom prst="rect">
            <a:avLst/>
          </a:prstGeom>
          <a:solidFill>
            <a:srgbClr val="FFFFFF"/>
          </a:solidFill>
          <a:ln w="9525">
            <a:noFill/>
            <a:miter lim="800000"/>
            <a:headEnd/>
            <a:tailEnd/>
          </a:ln>
        </p:spPr>
        <p:txBody>
          <a:bodyPr/>
          <a:lstStyle/>
          <a:p>
            <a:endParaRPr lang="en-US"/>
          </a:p>
        </p:txBody>
      </p:sp>
      <p:sp>
        <p:nvSpPr>
          <p:cNvPr id="212995" name="Rectangle 3"/>
          <p:cNvSpPr>
            <a:spLocks noChangeArrowheads="1"/>
          </p:cNvSpPr>
          <p:nvPr/>
        </p:nvSpPr>
        <p:spPr bwMode="auto">
          <a:xfrm>
            <a:off x="6921500" y="5689600"/>
            <a:ext cx="1714500" cy="657225"/>
          </a:xfrm>
          <a:prstGeom prst="rect">
            <a:avLst/>
          </a:prstGeom>
          <a:noFill/>
          <a:ln w="9525">
            <a:noFill/>
            <a:miter lim="800000"/>
            <a:headEnd/>
            <a:tailEnd/>
          </a:ln>
        </p:spPr>
        <p:txBody>
          <a:bodyPr wrap="none" lIns="0" tIns="0" rIns="0" bIns="0">
            <a:spAutoFit/>
          </a:bodyPr>
          <a:lstStyle/>
          <a:p>
            <a:pPr>
              <a:lnSpc>
                <a:spcPct val="80000"/>
              </a:lnSpc>
            </a:pPr>
            <a:r>
              <a:rPr lang="en-US" sz="2700" b="0">
                <a:solidFill>
                  <a:srgbClr val="000000"/>
                </a:solidFill>
              </a:rPr>
              <a:t>Conductive</a:t>
            </a:r>
          </a:p>
          <a:p>
            <a:pPr>
              <a:lnSpc>
                <a:spcPct val="80000"/>
              </a:lnSpc>
            </a:pPr>
            <a:r>
              <a:rPr lang="en-US" sz="2700" b="0">
                <a:solidFill>
                  <a:srgbClr val="000000"/>
                </a:solidFill>
                <a:latin typeface="Arial MT"/>
              </a:rPr>
              <a:t> </a:t>
            </a:r>
            <a:r>
              <a:rPr lang="en-US" sz="2700" b="0">
                <a:solidFill>
                  <a:srgbClr val="000000"/>
                </a:solidFill>
              </a:rPr>
              <a:t>material</a:t>
            </a:r>
            <a:endParaRPr lang="en-US" sz="2000"/>
          </a:p>
        </p:txBody>
      </p:sp>
      <p:grpSp>
        <p:nvGrpSpPr>
          <p:cNvPr id="2" name="Group 4"/>
          <p:cNvGrpSpPr>
            <a:grpSpLocks/>
          </p:cNvGrpSpPr>
          <p:nvPr/>
        </p:nvGrpSpPr>
        <p:grpSpPr bwMode="auto">
          <a:xfrm>
            <a:off x="623888" y="4481513"/>
            <a:ext cx="7096125" cy="2047875"/>
            <a:chOff x="367" y="2783"/>
            <a:chExt cx="4470" cy="1290"/>
          </a:xfrm>
        </p:grpSpPr>
        <p:sp>
          <p:nvSpPr>
            <p:cNvPr id="17477" name="Freeform 5"/>
            <p:cNvSpPr>
              <a:spLocks/>
            </p:cNvSpPr>
            <p:nvPr/>
          </p:nvSpPr>
          <p:spPr bwMode="auto">
            <a:xfrm>
              <a:off x="367" y="2783"/>
              <a:ext cx="4470" cy="1107"/>
            </a:xfrm>
            <a:custGeom>
              <a:avLst/>
              <a:gdLst>
                <a:gd name="T0" fmla="*/ 0 w 8939"/>
                <a:gd name="T1" fmla="*/ 554 h 2213"/>
                <a:gd name="T2" fmla="*/ 745 w 8939"/>
                <a:gd name="T3" fmla="*/ 0 h 2213"/>
                <a:gd name="T4" fmla="*/ 2235 w 8939"/>
                <a:gd name="T5" fmla="*/ 0 h 2213"/>
                <a:gd name="T6" fmla="*/ 1491 w 8939"/>
                <a:gd name="T7" fmla="*/ 554 h 2213"/>
                <a:gd name="T8" fmla="*/ 0 w 8939"/>
                <a:gd name="T9" fmla="*/ 554 h 2213"/>
                <a:gd name="T10" fmla="*/ 0 60000 65536"/>
                <a:gd name="T11" fmla="*/ 0 60000 65536"/>
                <a:gd name="T12" fmla="*/ 0 60000 65536"/>
                <a:gd name="T13" fmla="*/ 0 60000 65536"/>
                <a:gd name="T14" fmla="*/ 0 60000 65536"/>
                <a:gd name="T15" fmla="*/ 0 w 8939"/>
                <a:gd name="T16" fmla="*/ 0 h 2213"/>
                <a:gd name="T17" fmla="*/ 8939 w 8939"/>
                <a:gd name="T18" fmla="*/ 2213 h 2213"/>
              </a:gdLst>
              <a:ahLst/>
              <a:cxnLst>
                <a:cxn ang="T10">
                  <a:pos x="T0" y="T1"/>
                </a:cxn>
                <a:cxn ang="T11">
                  <a:pos x="T2" y="T3"/>
                </a:cxn>
                <a:cxn ang="T12">
                  <a:pos x="T4" y="T5"/>
                </a:cxn>
                <a:cxn ang="T13">
                  <a:pos x="T6" y="T7"/>
                </a:cxn>
                <a:cxn ang="T14">
                  <a:pos x="T8" y="T9"/>
                </a:cxn>
              </a:cxnLst>
              <a:rect l="T15" t="T16" r="T17" b="T18"/>
              <a:pathLst>
                <a:path w="8939" h="2213">
                  <a:moveTo>
                    <a:pt x="0" y="2213"/>
                  </a:moveTo>
                  <a:lnTo>
                    <a:pt x="2980" y="0"/>
                  </a:lnTo>
                  <a:lnTo>
                    <a:pt x="8939" y="0"/>
                  </a:lnTo>
                  <a:lnTo>
                    <a:pt x="5961" y="2213"/>
                  </a:lnTo>
                  <a:lnTo>
                    <a:pt x="0" y="2213"/>
                  </a:lnTo>
                  <a:close/>
                </a:path>
              </a:pathLst>
            </a:custGeom>
            <a:solidFill>
              <a:srgbClr val="B2B2B2"/>
            </a:solidFill>
            <a:ln w="11113">
              <a:solidFill>
                <a:srgbClr val="000000"/>
              </a:solidFill>
              <a:round/>
              <a:headEnd/>
              <a:tailEnd/>
            </a:ln>
          </p:spPr>
          <p:txBody>
            <a:bodyPr/>
            <a:lstStyle/>
            <a:p>
              <a:endParaRPr lang="en-US"/>
            </a:p>
          </p:txBody>
        </p:sp>
        <p:sp>
          <p:nvSpPr>
            <p:cNvPr id="17478" name="Freeform 6"/>
            <p:cNvSpPr>
              <a:spLocks/>
            </p:cNvSpPr>
            <p:nvPr/>
          </p:nvSpPr>
          <p:spPr bwMode="auto">
            <a:xfrm>
              <a:off x="367" y="2783"/>
              <a:ext cx="4470" cy="1290"/>
            </a:xfrm>
            <a:custGeom>
              <a:avLst/>
              <a:gdLst>
                <a:gd name="T0" fmla="*/ 0 w 8939"/>
                <a:gd name="T1" fmla="*/ 553 h 2581"/>
                <a:gd name="T2" fmla="*/ 0 w 8939"/>
                <a:gd name="T3" fmla="*/ 645 h 2581"/>
                <a:gd name="T4" fmla="*/ 1491 w 8939"/>
                <a:gd name="T5" fmla="*/ 645 h 2581"/>
                <a:gd name="T6" fmla="*/ 2235 w 8939"/>
                <a:gd name="T7" fmla="*/ 92 h 2581"/>
                <a:gd name="T8" fmla="*/ 2235 w 8939"/>
                <a:gd name="T9" fmla="*/ 0 h 2581"/>
                <a:gd name="T10" fmla="*/ 1491 w 8939"/>
                <a:gd name="T11" fmla="*/ 553 h 2581"/>
                <a:gd name="T12" fmla="*/ 1491 w 8939"/>
                <a:gd name="T13" fmla="*/ 645 h 2581"/>
                <a:gd name="T14" fmla="*/ 1491 w 8939"/>
                <a:gd name="T15" fmla="*/ 553 h 2581"/>
                <a:gd name="T16" fmla="*/ 0 w 8939"/>
                <a:gd name="T17" fmla="*/ 553 h 25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39"/>
                <a:gd name="T28" fmla="*/ 0 h 2581"/>
                <a:gd name="T29" fmla="*/ 8939 w 8939"/>
                <a:gd name="T30" fmla="*/ 2581 h 25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39" h="2581">
                  <a:moveTo>
                    <a:pt x="0" y="2213"/>
                  </a:moveTo>
                  <a:lnTo>
                    <a:pt x="0" y="2581"/>
                  </a:lnTo>
                  <a:lnTo>
                    <a:pt x="5961" y="2581"/>
                  </a:lnTo>
                  <a:lnTo>
                    <a:pt x="8939" y="368"/>
                  </a:lnTo>
                  <a:lnTo>
                    <a:pt x="8939" y="0"/>
                  </a:lnTo>
                  <a:lnTo>
                    <a:pt x="5961" y="2213"/>
                  </a:lnTo>
                  <a:lnTo>
                    <a:pt x="5961" y="2581"/>
                  </a:lnTo>
                  <a:lnTo>
                    <a:pt x="5961" y="2213"/>
                  </a:lnTo>
                  <a:lnTo>
                    <a:pt x="0" y="2213"/>
                  </a:lnTo>
                  <a:close/>
                </a:path>
              </a:pathLst>
            </a:custGeom>
            <a:solidFill>
              <a:srgbClr val="B2B2B2"/>
            </a:solidFill>
            <a:ln w="11113">
              <a:solidFill>
                <a:srgbClr val="000000"/>
              </a:solidFill>
              <a:round/>
              <a:headEnd/>
              <a:tailEnd/>
            </a:ln>
          </p:spPr>
          <p:txBody>
            <a:bodyPr/>
            <a:lstStyle/>
            <a:p>
              <a:endParaRPr lang="en-US"/>
            </a:p>
          </p:txBody>
        </p:sp>
      </p:grpSp>
      <p:sp>
        <p:nvSpPr>
          <p:cNvPr id="212999" name="Rectangle 7"/>
          <p:cNvSpPr>
            <a:spLocks noChangeArrowheads="1"/>
          </p:cNvSpPr>
          <p:nvPr/>
        </p:nvSpPr>
        <p:spPr bwMode="auto">
          <a:xfrm>
            <a:off x="1981200" y="1981200"/>
            <a:ext cx="590550" cy="411163"/>
          </a:xfrm>
          <a:prstGeom prst="rect">
            <a:avLst/>
          </a:prstGeom>
          <a:noFill/>
          <a:ln w="9525">
            <a:noFill/>
            <a:miter lim="800000"/>
            <a:headEnd/>
            <a:tailEnd/>
          </a:ln>
        </p:spPr>
        <p:txBody>
          <a:bodyPr wrap="none" lIns="0" tIns="0" rIns="0" bIns="0">
            <a:spAutoFit/>
          </a:bodyPr>
          <a:lstStyle/>
          <a:p>
            <a:r>
              <a:rPr lang="en-US" sz="2700" b="0">
                <a:solidFill>
                  <a:srgbClr val="000000"/>
                </a:solidFill>
              </a:rPr>
              <a:t>Coil</a:t>
            </a:r>
            <a:endParaRPr lang="en-US" sz="2000"/>
          </a:p>
        </p:txBody>
      </p:sp>
      <p:grpSp>
        <p:nvGrpSpPr>
          <p:cNvPr id="3" name="Group 8"/>
          <p:cNvGrpSpPr>
            <a:grpSpLocks/>
          </p:cNvGrpSpPr>
          <p:nvPr/>
        </p:nvGrpSpPr>
        <p:grpSpPr bwMode="auto">
          <a:xfrm>
            <a:off x="6629400" y="1600200"/>
            <a:ext cx="2114550" cy="808038"/>
            <a:chOff x="3528" y="643"/>
            <a:chExt cx="1332" cy="509"/>
          </a:xfrm>
        </p:grpSpPr>
        <p:sp>
          <p:nvSpPr>
            <p:cNvPr id="17475" name="Rectangle 9"/>
            <p:cNvSpPr>
              <a:spLocks noChangeArrowheads="1"/>
            </p:cNvSpPr>
            <p:nvPr/>
          </p:nvSpPr>
          <p:spPr bwMode="auto">
            <a:xfrm>
              <a:off x="3528" y="643"/>
              <a:ext cx="581" cy="259"/>
            </a:xfrm>
            <a:prstGeom prst="rect">
              <a:avLst/>
            </a:prstGeom>
            <a:noFill/>
            <a:ln w="9525">
              <a:noFill/>
              <a:miter lim="800000"/>
              <a:headEnd/>
              <a:tailEnd/>
            </a:ln>
          </p:spPr>
          <p:txBody>
            <a:bodyPr wrap="none" lIns="0" tIns="0" rIns="0" bIns="0">
              <a:spAutoFit/>
            </a:bodyPr>
            <a:lstStyle/>
            <a:p>
              <a:r>
                <a:rPr lang="en-US" sz="2700" b="0">
                  <a:solidFill>
                    <a:srgbClr val="000000"/>
                  </a:solidFill>
                </a:rPr>
                <a:t>Coil's </a:t>
              </a:r>
              <a:endParaRPr lang="en-US" sz="2000"/>
            </a:p>
          </p:txBody>
        </p:sp>
        <p:sp>
          <p:nvSpPr>
            <p:cNvPr id="17476" name="Rectangle 10"/>
            <p:cNvSpPr>
              <a:spLocks noChangeArrowheads="1"/>
            </p:cNvSpPr>
            <p:nvPr/>
          </p:nvSpPr>
          <p:spPr bwMode="auto">
            <a:xfrm>
              <a:off x="3528" y="893"/>
              <a:ext cx="1332" cy="259"/>
            </a:xfrm>
            <a:prstGeom prst="rect">
              <a:avLst/>
            </a:prstGeom>
            <a:noFill/>
            <a:ln w="9525">
              <a:noFill/>
              <a:miter lim="800000"/>
              <a:headEnd/>
              <a:tailEnd/>
            </a:ln>
          </p:spPr>
          <p:txBody>
            <a:bodyPr wrap="none" lIns="0" tIns="0" rIns="0" bIns="0">
              <a:spAutoFit/>
            </a:bodyPr>
            <a:lstStyle/>
            <a:p>
              <a:r>
                <a:rPr lang="en-US" sz="2700" b="0">
                  <a:solidFill>
                    <a:srgbClr val="000000"/>
                  </a:solidFill>
                </a:rPr>
                <a:t>magnetic field</a:t>
              </a:r>
              <a:endParaRPr lang="en-US" sz="2000"/>
            </a:p>
          </p:txBody>
        </p:sp>
      </p:grpSp>
      <p:grpSp>
        <p:nvGrpSpPr>
          <p:cNvPr id="4" name="Group 11"/>
          <p:cNvGrpSpPr>
            <a:grpSpLocks/>
          </p:cNvGrpSpPr>
          <p:nvPr/>
        </p:nvGrpSpPr>
        <p:grpSpPr bwMode="auto">
          <a:xfrm>
            <a:off x="627063" y="4498975"/>
            <a:ext cx="1238250" cy="806450"/>
            <a:chOff x="350" y="1797"/>
            <a:chExt cx="780" cy="508"/>
          </a:xfrm>
        </p:grpSpPr>
        <p:sp>
          <p:nvSpPr>
            <p:cNvPr id="17473" name="Rectangle 12"/>
            <p:cNvSpPr>
              <a:spLocks noChangeArrowheads="1"/>
            </p:cNvSpPr>
            <p:nvPr/>
          </p:nvSpPr>
          <p:spPr bwMode="auto">
            <a:xfrm>
              <a:off x="350" y="1797"/>
              <a:ext cx="552" cy="259"/>
            </a:xfrm>
            <a:prstGeom prst="rect">
              <a:avLst/>
            </a:prstGeom>
            <a:noFill/>
            <a:ln w="9525">
              <a:noFill/>
              <a:miter lim="800000"/>
              <a:headEnd/>
              <a:tailEnd/>
            </a:ln>
          </p:spPr>
          <p:txBody>
            <a:bodyPr wrap="none" lIns="0" tIns="0" rIns="0" bIns="0">
              <a:spAutoFit/>
            </a:bodyPr>
            <a:lstStyle/>
            <a:p>
              <a:r>
                <a:rPr lang="en-US" sz="2700" b="0">
                  <a:solidFill>
                    <a:srgbClr val="000000"/>
                  </a:solidFill>
                </a:rPr>
                <a:t>Eddy </a:t>
              </a:r>
              <a:endParaRPr lang="en-US" sz="2000"/>
            </a:p>
          </p:txBody>
        </p:sp>
        <p:sp>
          <p:nvSpPr>
            <p:cNvPr id="17474" name="Rectangle 13"/>
            <p:cNvSpPr>
              <a:spLocks noChangeArrowheads="1"/>
            </p:cNvSpPr>
            <p:nvPr/>
          </p:nvSpPr>
          <p:spPr bwMode="auto">
            <a:xfrm>
              <a:off x="350" y="2046"/>
              <a:ext cx="780" cy="259"/>
            </a:xfrm>
            <a:prstGeom prst="rect">
              <a:avLst/>
            </a:prstGeom>
            <a:noFill/>
            <a:ln w="9525">
              <a:noFill/>
              <a:miter lim="800000"/>
              <a:headEnd/>
              <a:tailEnd/>
            </a:ln>
          </p:spPr>
          <p:txBody>
            <a:bodyPr wrap="none" lIns="0" tIns="0" rIns="0" bIns="0">
              <a:spAutoFit/>
            </a:bodyPr>
            <a:lstStyle/>
            <a:p>
              <a:r>
                <a:rPr lang="en-US" sz="2700" b="0">
                  <a:solidFill>
                    <a:srgbClr val="000000"/>
                  </a:solidFill>
                </a:rPr>
                <a:t>currents</a:t>
              </a:r>
              <a:endParaRPr lang="en-US" sz="2000"/>
            </a:p>
          </p:txBody>
        </p:sp>
      </p:grpSp>
      <p:grpSp>
        <p:nvGrpSpPr>
          <p:cNvPr id="5" name="Group 14"/>
          <p:cNvGrpSpPr>
            <a:grpSpLocks/>
          </p:cNvGrpSpPr>
          <p:nvPr/>
        </p:nvGrpSpPr>
        <p:grpSpPr bwMode="auto">
          <a:xfrm>
            <a:off x="6637338" y="3513138"/>
            <a:ext cx="2274887" cy="808037"/>
            <a:chOff x="4269" y="1744"/>
            <a:chExt cx="1433" cy="509"/>
          </a:xfrm>
        </p:grpSpPr>
        <p:sp>
          <p:nvSpPr>
            <p:cNvPr id="17471" name="Rectangle 15"/>
            <p:cNvSpPr>
              <a:spLocks noChangeArrowheads="1"/>
            </p:cNvSpPr>
            <p:nvPr/>
          </p:nvSpPr>
          <p:spPr bwMode="auto">
            <a:xfrm>
              <a:off x="4269" y="1744"/>
              <a:ext cx="1433" cy="259"/>
            </a:xfrm>
            <a:prstGeom prst="rect">
              <a:avLst/>
            </a:prstGeom>
            <a:noFill/>
            <a:ln w="9525">
              <a:noFill/>
              <a:miter lim="800000"/>
              <a:headEnd/>
              <a:tailEnd/>
            </a:ln>
          </p:spPr>
          <p:txBody>
            <a:bodyPr wrap="none" lIns="0" tIns="0" rIns="0" bIns="0">
              <a:spAutoFit/>
            </a:bodyPr>
            <a:lstStyle/>
            <a:p>
              <a:r>
                <a:rPr lang="en-US" sz="2700" b="0">
                  <a:solidFill>
                    <a:srgbClr val="000000"/>
                  </a:solidFill>
                </a:rPr>
                <a:t>Eddy current's </a:t>
              </a:r>
              <a:endParaRPr lang="en-US" sz="2000"/>
            </a:p>
          </p:txBody>
        </p:sp>
        <p:sp>
          <p:nvSpPr>
            <p:cNvPr id="17472" name="Rectangle 16"/>
            <p:cNvSpPr>
              <a:spLocks noChangeArrowheads="1"/>
            </p:cNvSpPr>
            <p:nvPr/>
          </p:nvSpPr>
          <p:spPr bwMode="auto">
            <a:xfrm>
              <a:off x="4269" y="1994"/>
              <a:ext cx="1332" cy="259"/>
            </a:xfrm>
            <a:prstGeom prst="rect">
              <a:avLst/>
            </a:prstGeom>
            <a:noFill/>
            <a:ln w="9525">
              <a:noFill/>
              <a:miter lim="800000"/>
              <a:headEnd/>
              <a:tailEnd/>
            </a:ln>
          </p:spPr>
          <p:txBody>
            <a:bodyPr wrap="none" lIns="0" tIns="0" rIns="0" bIns="0">
              <a:spAutoFit/>
            </a:bodyPr>
            <a:lstStyle/>
            <a:p>
              <a:r>
                <a:rPr lang="en-US" sz="2700" b="0">
                  <a:solidFill>
                    <a:srgbClr val="000000"/>
                  </a:solidFill>
                </a:rPr>
                <a:t>magnetic field</a:t>
              </a:r>
              <a:endParaRPr lang="en-US" sz="2000"/>
            </a:p>
          </p:txBody>
        </p:sp>
      </p:grpSp>
      <p:grpSp>
        <p:nvGrpSpPr>
          <p:cNvPr id="6" name="Group 17"/>
          <p:cNvGrpSpPr>
            <a:grpSpLocks/>
          </p:cNvGrpSpPr>
          <p:nvPr/>
        </p:nvGrpSpPr>
        <p:grpSpPr bwMode="auto">
          <a:xfrm>
            <a:off x="3813175" y="1698625"/>
            <a:ext cx="1047750" cy="2752725"/>
            <a:chOff x="2402" y="1070"/>
            <a:chExt cx="660" cy="1734"/>
          </a:xfrm>
        </p:grpSpPr>
        <p:grpSp>
          <p:nvGrpSpPr>
            <p:cNvPr id="7" name="Group 18"/>
            <p:cNvGrpSpPr>
              <a:grpSpLocks/>
            </p:cNvGrpSpPr>
            <p:nvPr/>
          </p:nvGrpSpPr>
          <p:grpSpPr bwMode="auto">
            <a:xfrm>
              <a:off x="2448" y="1104"/>
              <a:ext cx="614" cy="1700"/>
              <a:chOff x="2448" y="1104"/>
              <a:chExt cx="614" cy="1700"/>
            </a:xfrm>
          </p:grpSpPr>
          <p:sp>
            <p:nvSpPr>
              <p:cNvPr id="17463" name="Freeform 19"/>
              <p:cNvSpPr>
                <a:spLocks/>
              </p:cNvSpPr>
              <p:nvPr/>
            </p:nvSpPr>
            <p:spPr bwMode="auto">
              <a:xfrm>
                <a:off x="2516" y="2325"/>
                <a:ext cx="537" cy="198"/>
              </a:xfrm>
              <a:custGeom>
                <a:avLst/>
                <a:gdLst>
                  <a:gd name="T0" fmla="*/ 0 w 1074"/>
                  <a:gd name="T1" fmla="*/ 49 h 398"/>
                  <a:gd name="T2" fmla="*/ 11 w 1074"/>
                  <a:gd name="T3" fmla="*/ 28 h 398"/>
                  <a:gd name="T4" fmla="*/ 41 w 1074"/>
                  <a:gd name="T5" fmla="*/ 12 h 398"/>
                  <a:gd name="T6" fmla="*/ 134 w 1074"/>
                  <a:gd name="T7" fmla="*/ 0 h 398"/>
                  <a:gd name="T8" fmla="*/ 146 w 1074"/>
                  <a:gd name="T9" fmla="*/ 0 h 398"/>
                  <a:gd name="T10" fmla="*/ 158 w 1074"/>
                  <a:gd name="T11" fmla="*/ 0 h 398"/>
                  <a:gd name="T12" fmla="*/ 183 w 1074"/>
                  <a:gd name="T13" fmla="*/ 2 h 398"/>
                  <a:gd name="T14" fmla="*/ 226 w 1074"/>
                  <a:gd name="T15" fmla="*/ 12 h 398"/>
                  <a:gd name="T16" fmla="*/ 257 w 1074"/>
                  <a:gd name="T17" fmla="*/ 27 h 398"/>
                  <a:gd name="T18" fmla="*/ 269 w 1074"/>
                  <a:gd name="T19" fmla="*/ 49 h 398"/>
                  <a:gd name="T20" fmla="*/ 266 w 1074"/>
                  <a:gd name="T21" fmla="*/ 61 h 398"/>
                  <a:gd name="T22" fmla="*/ 258 w 1074"/>
                  <a:gd name="T23" fmla="*/ 71 h 398"/>
                  <a:gd name="T24" fmla="*/ 227 w 1074"/>
                  <a:gd name="T25" fmla="*/ 86 h 398"/>
                  <a:gd name="T26" fmla="*/ 134 w 1074"/>
                  <a:gd name="T27" fmla="*/ 99 h 398"/>
                  <a:gd name="T28" fmla="*/ 42 w 1074"/>
                  <a:gd name="T29" fmla="*/ 86 h 398"/>
                  <a:gd name="T30" fmla="*/ 12 w 1074"/>
                  <a:gd name="T31" fmla="*/ 71 h 398"/>
                  <a:gd name="T32" fmla="*/ 0 w 1074"/>
                  <a:gd name="T33" fmla="*/ 49 h 3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4"/>
                  <a:gd name="T52" fmla="*/ 0 h 398"/>
                  <a:gd name="T53" fmla="*/ 1074 w 1074"/>
                  <a:gd name="T54" fmla="*/ 398 h 3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4" h="398">
                    <a:moveTo>
                      <a:pt x="0" y="199"/>
                    </a:moveTo>
                    <a:lnTo>
                      <a:pt x="45" y="113"/>
                    </a:lnTo>
                    <a:lnTo>
                      <a:pt x="167" y="50"/>
                    </a:lnTo>
                    <a:lnTo>
                      <a:pt x="537" y="0"/>
                    </a:lnTo>
                    <a:lnTo>
                      <a:pt x="585" y="0"/>
                    </a:lnTo>
                    <a:lnTo>
                      <a:pt x="635" y="1"/>
                    </a:lnTo>
                    <a:lnTo>
                      <a:pt x="733" y="11"/>
                    </a:lnTo>
                    <a:lnTo>
                      <a:pt x="906" y="49"/>
                    </a:lnTo>
                    <a:lnTo>
                      <a:pt x="1027" y="110"/>
                    </a:lnTo>
                    <a:lnTo>
                      <a:pt x="1074" y="199"/>
                    </a:lnTo>
                    <a:lnTo>
                      <a:pt x="1063" y="245"/>
                    </a:lnTo>
                    <a:lnTo>
                      <a:pt x="1030" y="285"/>
                    </a:lnTo>
                    <a:lnTo>
                      <a:pt x="908" y="348"/>
                    </a:lnTo>
                    <a:lnTo>
                      <a:pt x="537" y="398"/>
                    </a:lnTo>
                    <a:lnTo>
                      <a:pt x="169" y="348"/>
                    </a:lnTo>
                    <a:lnTo>
                      <a:pt x="48" y="287"/>
                    </a:lnTo>
                    <a:lnTo>
                      <a:pt x="0" y="199"/>
                    </a:lnTo>
                  </a:path>
                </a:pathLst>
              </a:custGeom>
              <a:noFill/>
              <a:ln w="31750">
                <a:solidFill>
                  <a:srgbClr val="C20000"/>
                </a:solidFill>
                <a:round/>
                <a:headEnd/>
                <a:tailEnd/>
              </a:ln>
            </p:spPr>
            <p:txBody>
              <a:bodyPr/>
              <a:lstStyle/>
              <a:p>
                <a:endParaRPr lang="en-US"/>
              </a:p>
            </p:txBody>
          </p:sp>
          <p:grpSp>
            <p:nvGrpSpPr>
              <p:cNvPr id="8" name="Group 20"/>
              <p:cNvGrpSpPr>
                <a:grpSpLocks/>
              </p:cNvGrpSpPr>
              <p:nvPr/>
            </p:nvGrpSpPr>
            <p:grpSpPr bwMode="auto">
              <a:xfrm>
                <a:off x="2448" y="1104"/>
                <a:ext cx="614" cy="1700"/>
                <a:chOff x="2448" y="1104"/>
                <a:chExt cx="614" cy="1700"/>
              </a:xfrm>
            </p:grpSpPr>
            <p:sp>
              <p:nvSpPr>
                <p:cNvPr id="17465" name="Freeform 21"/>
                <p:cNvSpPr>
                  <a:spLocks/>
                </p:cNvSpPr>
                <p:nvPr/>
              </p:nvSpPr>
              <p:spPr bwMode="auto">
                <a:xfrm>
                  <a:off x="2516" y="2414"/>
                  <a:ext cx="537" cy="197"/>
                </a:xfrm>
                <a:custGeom>
                  <a:avLst/>
                  <a:gdLst>
                    <a:gd name="T0" fmla="*/ 0 w 1074"/>
                    <a:gd name="T1" fmla="*/ 49 h 394"/>
                    <a:gd name="T2" fmla="*/ 11 w 1074"/>
                    <a:gd name="T3" fmla="*/ 28 h 394"/>
                    <a:gd name="T4" fmla="*/ 41 w 1074"/>
                    <a:gd name="T5" fmla="*/ 12 h 394"/>
                    <a:gd name="T6" fmla="*/ 134 w 1074"/>
                    <a:gd name="T7" fmla="*/ 0 h 394"/>
                    <a:gd name="T8" fmla="*/ 146 w 1074"/>
                    <a:gd name="T9" fmla="*/ 0 h 394"/>
                    <a:gd name="T10" fmla="*/ 158 w 1074"/>
                    <a:gd name="T11" fmla="*/ 1 h 394"/>
                    <a:gd name="T12" fmla="*/ 183 w 1074"/>
                    <a:gd name="T13" fmla="*/ 3 h 394"/>
                    <a:gd name="T14" fmla="*/ 226 w 1074"/>
                    <a:gd name="T15" fmla="*/ 12 h 394"/>
                    <a:gd name="T16" fmla="*/ 257 w 1074"/>
                    <a:gd name="T17" fmla="*/ 27 h 394"/>
                    <a:gd name="T18" fmla="*/ 269 w 1074"/>
                    <a:gd name="T19" fmla="*/ 49 h 394"/>
                    <a:gd name="T20" fmla="*/ 266 w 1074"/>
                    <a:gd name="T21" fmla="*/ 60 h 394"/>
                    <a:gd name="T22" fmla="*/ 258 w 1074"/>
                    <a:gd name="T23" fmla="*/ 71 h 394"/>
                    <a:gd name="T24" fmla="*/ 227 w 1074"/>
                    <a:gd name="T25" fmla="*/ 86 h 394"/>
                    <a:gd name="T26" fmla="*/ 134 w 1074"/>
                    <a:gd name="T27" fmla="*/ 99 h 394"/>
                    <a:gd name="T28" fmla="*/ 42 w 1074"/>
                    <a:gd name="T29" fmla="*/ 87 h 394"/>
                    <a:gd name="T30" fmla="*/ 12 w 1074"/>
                    <a:gd name="T31" fmla="*/ 72 h 394"/>
                    <a:gd name="T32" fmla="*/ 0 w 1074"/>
                    <a:gd name="T33" fmla="*/ 49 h 3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4"/>
                    <a:gd name="T52" fmla="*/ 0 h 394"/>
                    <a:gd name="T53" fmla="*/ 1074 w 1074"/>
                    <a:gd name="T54" fmla="*/ 394 h 3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4" h="394">
                      <a:moveTo>
                        <a:pt x="0" y="198"/>
                      </a:moveTo>
                      <a:lnTo>
                        <a:pt x="45" y="113"/>
                      </a:lnTo>
                      <a:lnTo>
                        <a:pt x="167" y="49"/>
                      </a:lnTo>
                      <a:lnTo>
                        <a:pt x="537" y="0"/>
                      </a:lnTo>
                      <a:lnTo>
                        <a:pt x="585" y="0"/>
                      </a:lnTo>
                      <a:lnTo>
                        <a:pt x="635" y="1"/>
                      </a:lnTo>
                      <a:lnTo>
                        <a:pt x="733" y="11"/>
                      </a:lnTo>
                      <a:lnTo>
                        <a:pt x="906" y="48"/>
                      </a:lnTo>
                      <a:lnTo>
                        <a:pt x="1027" y="109"/>
                      </a:lnTo>
                      <a:lnTo>
                        <a:pt x="1074" y="198"/>
                      </a:lnTo>
                      <a:lnTo>
                        <a:pt x="1063" y="243"/>
                      </a:lnTo>
                      <a:lnTo>
                        <a:pt x="1030" y="283"/>
                      </a:lnTo>
                      <a:lnTo>
                        <a:pt x="908" y="344"/>
                      </a:lnTo>
                      <a:lnTo>
                        <a:pt x="537" y="394"/>
                      </a:lnTo>
                      <a:lnTo>
                        <a:pt x="169" y="346"/>
                      </a:lnTo>
                      <a:lnTo>
                        <a:pt x="48" y="286"/>
                      </a:lnTo>
                      <a:lnTo>
                        <a:pt x="0" y="198"/>
                      </a:lnTo>
                    </a:path>
                  </a:pathLst>
                </a:custGeom>
                <a:noFill/>
                <a:ln w="31750">
                  <a:solidFill>
                    <a:srgbClr val="C20000"/>
                  </a:solidFill>
                  <a:round/>
                  <a:headEnd/>
                  <a:tailEnd/>
                </a:ln>
              </p:spPr>
              <p:txBody>
                <a:bodyPr/>
                <a:lstStyle/>
                <a:p>
                  <a:endParaRPr lang="en-US"/>
                </a:p>
              </p:txBody>
            </p:sp>
            <p:grpSp>
              <p:nvGrpSpPr>
                <p:cNvPr id="9" name="Group 22"/>
                <p:cNvGrpSpPr>
                  <a:grpSpLocks/>
                </p:cNvGrpSpPr>
                <p:nvPr/>
              </p:nvGrpSpPr>
              <p:grpSpPr bwMode="auto">
                <a:xfrm>
                  <a:off x="2448" y="1104"/>
                  <a:ext cx="614" cy="1700"/>
                  <a:chOff x="2448" y="1104"/>
                  <a:chExt cx="614" cy="1700"/>
                </a:xfrm>
              </p:grpSpPr>
              <p:sp>
                <p:nvSpPr>
                  <p:cNvPr id="17468" name="Freeform 23"/>
                  <p:cNvSpPr>
                    <a:spLocks/>
                  </p:cNvSpPr>
                  <p:nvPr/>
                </p:nvSpPr>
                <p:spPr bwMode="auto">
                  <a:xfrm>
                    <a:off x="2516" y="2500"/>
                    <a:ext cx="536" cy="198"/>
                  </a:xfrm>
                  <a:custGeom>
                    <a:avLst/>
                    <a:gdLst>
                      <a:gd name="T0" fmla="*/ 0 w 1071"/>
                      <a:gd name="T1" fmla="*/ 49 h 397"/>
                      <a:gd name="T2" fmla="*/ 12 w 1071"/>
                      <a:gd name="T3" fmla="*/ 28 h 397"/>
                      <a:gd name="T4" fmla="*/ 42 w 1071"/>
                      <a:gd name="T5" fmla="*/ 12 h 397"/>
                      <a:gd name="T6" fmla="*/ 134 w 1071"/>
                      <a:gd name="T7" fmla="*/ 0 h 397"/>
                      <a:gd name="T8" fmla="*/ 146 w 1071"/>
                      <a:gd name="T9" fmla="*/ 0 h 397"/>
                      <a:gd name="T10" fmla="*/ 159 w 1071"/>
                      <a:gd name="T11" fmla="*/ 0 h 397"/>
                      <a:gd name="T12" fmla="*/ 183 w 1071"/>
                      <a:gd name="T13" fmla="*/ 2 h 397"/>
                      <a:gd name="T14" fmla="*/ 226 w 1071"/>
                      <a:gd name="T15" fmla="*/ 12 h 397"/>
                      <a:gd name="T16" fmla="*/ 256 w 1071"/>
                      <a:gd name="T17" fmla="*/ 27 h 397"/>
                      <a:gd name="T18" fmla="*/ 268 w 1071"/>
                      <a:gd name="T19" fmla="*/ 49 h 397"/>
                      <a:gd name="T20" fmla="*/ 265 w 1071"/>
                      <a:gd name="T21" fmla="*/ 61 h 397"/>
                      <a:gd name="T22" fmla="*/ 257 w 1071"/>
                      <a:gd name="T23" fmla="*/ 71 h 397"/>
                      <a:gd name="T24" fmla="*/ 227 w 1071"/>
                      <a:gd name="T25" fmla="*/ 86 h 397"/>
                      <a:gd name="T26" fmla="*/ 134 w 1071"/>
                      <a:gd name="T27" fmla="*/ 99 h 397"/>
                      <a:gd name="T28" fmla="*/ 43 w 1071"/>
                      <a:gd name="T29" fmla="*/ 87 h 397"/>
                      <a:gd name="T30" fmla="*/ 12 w 1071"/>
                      <a:gd name="T31" fmla="*/ 71 h 397"/>
                      <a:gd name="T32" fmla="*/ 0 w 1071"/>
                      <a:gd name="T33" fmla="*/ 49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1"/>
                      <a:gd name="T52" fmla="*/ 0 h 397"/>
                      <a:gd name="T53" fmla="*/ 1071 w 1071"/>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1" h="397">
                        <a:moveTo>
                          <a:pt x="0" y="199"/>
                        </a:moveTo>
                        <a:lnTo>
                          <a:pt x="45" y="113"/>
                        </a:lnTo>
                        <a:lnTo>
                          <a:pt x="167" y="50"/>
                        </a:lnTo>
                        <a:lnTo>
                          <a:pt x="535" y="0"/>
                        </a:lnTo>
                        <a:lnTo>
                          <a:pt x="582" y="0"/>
                        </a:lnTo>
                        <a:lnTo>
                          <a:pt x="633" y="1"/>
                        </a:lnTo>
                        <a:lnTo>
                          <a:pt x="731" y="11"/>
                        </a:lnTo>
                        <a:lnTo>
                          <a:pt x="903" y="49"/>
                        </a:lnTo>
                        <a:lnTo>
                          <a:pt x="1024" y="110"/>
                        </a:lnTo>
                        <a:lnTo>
                          <a:pt x="1071" y="199"/>
                        </a:lnTo>
                        <a:lnTo>
                          <a:pt x="1060" y="244"/>
                        </a:lnTo>
                        <a:lnTo>
                          <a:pt x="1026" y="284"/>
                        </a:lnTo>
                        <a:lnTo>
                          <a:pt x="905" y="347"/>
                        </a:lnTo>
                        <a:lnTo>
                          <a:pt x="536" y="397"/>
                        </a:lnTo>
                        <a:lnTo>
                          <a:pt x="169" y="348"/>
                        </a:lnTo>
                        <a:lnTo>
                          <a:pt x="48" y="287"/>
                        </a:lnTo>
                        <a:lnTo>
                          <a:pt x="0" y="199"/>
                        </a:lnTo>
                      </a:path>
                    </a:pathLst>
                  </a:custGeom>
                  <a:noFill/>
                  <a:ln w="31750">
                    <a:solidFill>
                      <a:srgbClr val="C20000"/>
                    </a:solidFill>
                    <a:round/>
                    <a:headEnd/>
                    <a:tailEnd/>
                  </a:ln>
                </p:spPr>
                <p:txBody>
                  <a:bodyPr/>
                  <a:lstStyle/>
                  <a:p>
                    <a:endParaRPr lang="en-US"/>
                  </a:p>
                </p:txBody>
              </p:sp>
              <p:sp>
                <p:nvSpPr>
                  <p:cNvPr id="17469" name="Freeform 24"/>
                  <p:cNvSpPr>
                    <a:spLocks/>
                  </p:cNvSpPr>
                  <p:nvPr/>
                </p:nvSpPr>
                <p:spPr bwMode="auto">
                  <a:xfrm>
                    <a:off x="2448" y="1104"/>
                    <a:ext cx="606" cy="1700"/>
                  </a:xfrm>
                  <a:custGeom>
                    <a:avLst/>
                    <a:gdLst>
                      <a:gd name="T0" fmla="*/ 58 w 1213"/>
                      <a:gd name="T1" fmla="*/ 776 h 3399"/>
                      <a:gd name="T2" fmla="*/ 81 w 1213"/>
                      <a:gd name="T3" fmla="*/ 764 h 3399"/>
                      <a:gd name="T4" fmla="*/ 105 w 1213"/>
                      <a:gd name="T5" fmla="*/ 752 h 3399"/>
                      <a:gd name="T6" fmla="*/ 145 w 1213"/>
                      <a:gd name="T7" fmla="*/ 747 h 3399"/>
                      <a:gd name="T8" fmla="*/ 201 w 1213"/>
                      <a:gd name="T9" fmla="*/ 747 h 3399"/>
                      <a:gd name="T10" fmla="*/ 264 w 1213"/>
                      <a:gd name="T11" fmla="*/ 758 h 3399"/>
                      <a:gd name="T12" fmla="*/ 295 w 1213"/>
                      <a:gd name="T13" fmla="*/ 775 h 3399"/>
                      <a:gd name="T14" fmla="*/ 303 w 1213"/>
                      <a:gd name="T15" fmla="*/ 804 h 3399"/>
                      <a:gd name="T16" fmla="*/ 264 w 1213"/>
                      <a:gd name="T17" fmla="*/ 839 h 3399"/>
                      <a:gd name="T18" fmla="*/ 216 w 1213"/>
                      <a:gd name="T19" fmla="*/ 850 h 3399"/>
                      <a:gd name="T20" fmla="*/ 154 w 1213"/>
                      <a:gd name="T21" fmla="*/ 850 h 3399"/>
                      <a:gd name="T22" fmla="*/ 0 w 1213"/>
                      <a:gd name="T23" fmla="*/ 850 h 3399"/>
                      <a:gd name="T24" fmla="*/ 0 w 1213"/>
                      <a:gd name="T25" fmla="*/ 0 h 33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3"/>
                      <a:gd name="T40" fmla="*/ 0 h 3399"/>
                      <a:gd name="T41" fmla="*/ 1213 w 1213"/>
                      <a:gd name="T42" fmla="*/ 3399 h 33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3" h="3399">
                        <a:moveTo>
                          <a:pt x="235" y="3103"/>
                        </a:moveTo>
                        <a:lnTo>
                          <a:pt x="325" y="3054"/>
                        </a:lnTo>
                        <a:lnTo>
                          <a:pt x="422" y="3007"/>
                        </a:lnTo>
                        <a:lnTo>
                          <a:pt x="582" y="2985"/>
                        </a:lnTo>
                        <a:lnTo>
                          <a:pt x="806" y="2985"/>
                        </a:lnTo>
                        <a:lnTo>
                          <a:pt x="1056" y="3032"/>
                        </a:lnTo>
                        <a:lnTo>
                          <a:pt x="1181" y="3100"/>
                        </a:lnTo>
                        <a:lnTo>
                          <a:pt x="1213" y="3213"/>
                        </a:lnTo>
                        <a:lnTo>
                          <a:pt x="1056" y="3354"/>
                        </a:lnTo>
                        <a:lnTo>
                          <a:pt x="867" y="3399"/>
                        </a:lnTo>
                        <a:lnTo>
                          <a:pt x="616" y="3399"/>
                        </a:lnTo>
                        <a:lnTo>
                          <a:pt x="0" y="3399"/>
                        </a:lnTo>
                        <a:lnTo>
                          <a:pt x="0" y="0"/>
                        </a:lnTo>
                      </a:path>
                    </a:pathLst>
                  </a:custGeom>
                  <a:noFill/>
                  <a:ln w="31750">
                    <a:solidFill>
                      <a:srgbClr val="C20000"/>
                    </a:solidFill>
                    <a:round/>
                    <a:headEnd/>
                    <a:tailEnd/>
                  </a:ln>
                </p:spPr>
                <p:txBody>
                  <a:bodyPr/>
                  <a:lstStyle/>
                  <a:p>
                    <a:endParaRPr lang="en-US"/>
                  </a:p>
                </p:txBody>
              </p:sp>
              <p:sp>
                <p:nvSpPr>
                  <p:cNvPr id="17470" name="Freeform 25"/>
                  <p:cNvSpPr>
                    <a:spLocks/>
                  </p:cNvSpPr>
                  <p:nvPr/>
                </p:nvSpPr>
                <p:spPr bwMode="auto">
                  <a:xfrm>
                    <a:off x="2528" y="2240"/>
                    <a:ext cx="534" cy="196"/>
                  </a:xfrm>
                  <a:custGeom>
                    <a:avLst/>
                    <a:gdLst>
                      <a:gd name="T0" fmla="*/ 0 w 1068"/>
                      <a:gd name="T1" fmla="*/ 49 h 392"/>
                      <a:gd name="T2" fmla="*/ 11 w 1068"/>
                      <a:gd name="T3" fmla="*/ 27 h 392"/>
                      <a:gd name="T4" fmla="*/ 41 w 1068"/>
                      <a:gd name="T5" fmla="*/ 12 h 392"/>
                      <a:gd name="T6" fmla="*/ 134 w 1068"/>
                      <a:gd name="T7" fmla="*/ 0 h 392"/>
                      <a:gd name="T8" fmla="*/ 145 w 1068"/>
                      <a:gd name="T9" fmla="*/ 0 h 392"/>
                      <a:gd name="T10" fmla="*/ 157 w 1068"/>
                      <a:gd name="T11" fmla="*/ 1 h 392"/>
                      <a:gd name="T12" fmla="*/ 182 w 1068"/>
                      <a:gd name="T13" fmla="*/ 3 h 392"/>
                      <a:gd name="T14" fmla="*/ 225 w 1068"/>
                      <a:gd name="T15" fmla="*/ 12 h 392"/>
                      <a:gd name="T16" fmla="*/ 255 w 1068"/>
                      <a:gd name="T17" fmla="*/ 26 h 392"/>
                      <a:gd name="T18" fmla="*/ 267 w 1068"/>
                      <a:gd name="T19" fmla="*/ 49 h 392"/>
                      <a:gd name="T20" fmla="*/ 265 w 1068"/>
                      <a:gd name="T21" fmla="*/ 59 h 392"/>
                      <a:gd name="T22" fmla="*/ 256 w 1068"/>
                      <a:gd name="T23" fmla="*/ 70 h 392"/>
                      <a:gd name="T24" fmla="*/ 225 w 1068"/>
                      <a:gd name="T25" fmla="*/ 86 h 392"/>
                      <a:gd name="T26" fmla="*/ 134 w 1068"/>
                      <a:gd name="T27" fmla="*/ 98 h 392"/>
                      <a:gd name="T28" fmla="*/ 41 w 1068"/>
                      <a:gd name="T29" fmla="*/ 86 h 392"/>
                      <a:gd name="T30" fmla="*/ 11 w 1068"/>
                      <a:gd name="T31" fmla="*/ 71 h 392"/>
                      <a:gd name="T32" fmla="*/ 0 w 1068"/>
                      <a:gd name="T33" fmla="*/ 49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8"/>
                      <a:gd name="T52" fmla="*/ 0 h 392"/>
                      <a:gd name="T53" fmla="*/ 1068 w 1068"/>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8" h="392">
                        <a:moveTo>
                          <a:pt x="0" y="193"/>
                        </a:moveTo>
                        <a:lnTo>
                          <a:pt x="45" y="110"/>
                        </a:lnTo>
                        <a:lnTo>
                          <a:pt x="166" y="49"/>
                        </a:lnTo>
                        <a:lnTo>
                          <a:pt x="534" y="0"/>
                        </a:lnTo>
                        <a:lnTo>
                          <a:pt x="581" y="0"/>
                        </a:lnTo>
                        <a:lnTo>
                          <a:pt x="631" y="1"/>
                        </a:lnTo>
                        <a:lnTo>
                          <a:pt x="729" y="11"/>
                        </a:lnTo>
                        <a:lnTo>
                          <a:pt x="901" y="46"/>
                        </a:lnTo>
                        <a:lnTo>
                          <a:pt x="1021" y="106"/>
                        </a:lnTo>
                        <a:lnTo>
                          <a:pt x="1068" y="193"/>
                        </a:lnTo>
                        <a:lnTo>
                          <a:pt x="1057" y="239"/>
                        </a:lnTo>
                        <a:lnTo>
                          <a:pt x="1024" y="279"/>
                        </a:lnTo>
                        <a:lnTo>
                          <a:pt x="902" y="342"/>
                        </a:lnTo>
                        <a:lnTo>
                          <a:pt x="535" y="392"/>
                        </a:lnTo>
                        <a:lnTo>
                          <a:pt x="167" y="342"/>
                        </a:lnTo>
                        <a:lnTo>
                          <a:pt x="47" y="281"/>
                        </a:lnTo>
                        <a:lnTo>
                          <a:pt x="0" y="193"/>
                        </a:lnTo>
                      </a:path>
                    </a:pathLst>
                  </a:custGeom>
                  <a:noFill/>
                  <a:ln w="31750">
                    <a:solidFill>
                      <a:srgbClr val="C20000"/>
                    </a:solidFill>
                    <a:round/>
                    <a:headEnd/>
                    <a:tailEnd/>
                  </a:ln>
                </p:spPr>
                <p:txBody>
                  <a:bodyPr/>
                  <a:lstStyle/>
                  <a:p>
                    <a:endParaRPr lang="en-US"/>
                  </a:p>
                </p:txBody>
              </p:sp>
            </p:grpSp>
            <p:sp>
              <p:nvSpPr>
                <p:cNvPr id="17467" name="Freeform 26"/>
                <p:cNvSpPr>
                  <a:spLocks/>
                </p:cNvSpPr>
                <p:nvPr/>
              </p:nvSpPr>
              <p:spPr bwMode="auto">
                <a:xfrm>
                  <a:off x="2530" y="1116"/>
                  <a:ext cx="515" cy="1230"/>
                </a:xfrm>
                <a:custGeom>
                  <a:avLst/>
                  <a:gdLst>
                    <a:gd name="T0" fmla="*/ 0 w 1029"/>
                    <a:gd name="T1" fmla="*/ 597 h 2462"/>
                    <a:gd name="T2" fmla="*/ 68 w 1029"/>
                    <a:gd name="T3" fmla="*/ 614 h 2462"/>
                    <a:gd name="T4" fmla="*/ 108 w 1029"/>
                    <a:gd name="T5" fmla="*/ 615 h 2462"/>
                    <a:gd name="T6" fmla="*/ 129 w 1029"/>
                    <a:gd name="T7" fmla="*/ 615 h 2462"/>
                    <a:gd name="T8" fmla="*/ 147 w 1029"/>
                    <a:gd name="T9" fmla="*/ 614 h 2462"/>
                    <a:gd name="T10" fmla="*/ 195 w 1029"/>
                    <a:gd name="T11" fmla="*/ 612 h 2462"/>
                    <a:gd name="T12" fmla="*/ 234 w 1029"/>
                    <a:gd name="T13" fmla="*/ 608 h 2462"/>
                    <a:gd name="T14" fmla="*/ 249 w 1029"/>
                    <a:gd name="T15" fmla="*/ 585 h 2462"/>
                    <a:gd name="T16" fmla="*/ 258 w 1029"/>
                    <a:gd name="T17" fmla="*/ 562 h 2462"/>
                    <a:gd name="T18" fmla="*/ 252 w 1029"/>
                    <a:gd name="T19" fmla="*/ 550 h 2462"/>
                    <a:gd name="T20" fmla="*/ 242 w 1029"/>
                    <a:gd name="T21" fmla="*/ 539 h 2462"/>
                    <a:gd name="T22" fmla="*/ 218 w 1029"/>
                    <a:gd name="T23" fmla="*/ 533 h 2462"/>
                    <a:gd name="T24" fmla="*/ 187 w 1029"/>
                    <a:gd name="T25" fmla="*/ 527 h 2462"/>
                    <a:gd name="T26" fmla="*/ 147 w 1029"/>
                    <a:gd name="T27" fmla="*/ 522 h 2462"/>
                    <a:gd name="T28" fmla="*/ 123 w 1029"/>
                    <a:gd name="T29" fmla="*/ 522 h 2462"/>
                    <a:gd name="T30" fmla="*/ 123 w 1029"/>
                    <a:gd name="T31" fmla="*/ 0 h 24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9"/>
                    <a:gd name="T49" fmla="*/ 0 h 2462"/>
                    <a:gd name="T50" fmla="*/ 1029 w 1029"/>
                    <a:gd name="T51" fmla="*/ 2462 h 24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9" h="2462">
                      <a:moveTo>
                        <a:pt x="0" y="2390"/>
                      </a:moveTo>
                      <a:lnTo>
                        <a:pt x="270" y="2459"/>
                      </a:lnTo>
                      <a:lnTo>
                        <a:pt x="429" y="2462"/>
                      </a:lnTo>
                      <a:lnTo>
                        <a:pt x="514" y="2462"/>
                      </a:lnTo>
                      <a:lnTo>
                        <a:pt x="588" y="2459"/>
                      </a:lnTo>
                      <a:lnTo>
                        <a:pt x="777" y="2452"/>
                      </a:lnTo>
                      <a:lnTo>
                        <a:pt x="934" y="2435"/>
                      </a:lnTo>
                      <a:lnTo>
                        <a:pt x="994" y="2342"/>
                      </a:lnTo>
                      <a:lnTo>
                        <a:pt x="1029" y="2251"/>
                      </a:lnTo>
                      <a:lnTo>
                        <a:pt x="1007" y="2201"/>
                      </a:lnTo>
                      <a:lnTo>
                        <a:pt x="966" y="2158"/>
                      </a:lnTo>
                      <a:lnTo>
                        <a:pt x="872" y="2134"/>
                      </a:lnTo>
                      <a:lnTo>
                        <a:pt x="746" y="2112"/>
                      </a:lnTo>
                      <a:lnTo>
                        <a:pt x="588" y="2090"/>
                      </a:lnTo>
                      <a:lnTo>
                        <a:pt x="492" y="2090"/>
                      </a:lnTo>
                      <a:lnTo>
                        <a:pt x="492" y="0"/>
                      </a:lnTo>
                    </a:path>
                  </a:pathLst>
                </a:custGeom>
                <a:noFill/>
                <a:ln w="31750">
                  <a:solidFill>
                    <a:srgbClr val="C20000"/>
                  </a:solidFill>
                  <a:round/>
                  <a:headEnd/>
                  <a:tailEnd/>
                </a:ln>
              </p:spPr>
              <p:txBody>
                <a:bodyPr/>
                <a:lstStyle/>
                <a:p>
                  <a:endParaRPr lang="en-US"/>
                </a:p>
              </p:txBody>
            </p:sp>
          </p:grpSp>
        </p:grpSp>
        <p:sp>
          <p:nvSpPr>
            <p:cNvPr id="17461" name="Oval 27"/>
            <p:cNvSpPr>
              <a:spLocks noChangeArrowheads="1"/>
            </p:cNvSpPr>
            <p:nvPr/>
          </p:nvSpPr>
          <p:spPr bwMode="auto">
            <a:xfrm>
              <a:off x="2748" y="1070"/>
              <a:ext cx="74" cy="49"/>
            </a:xfrm>
            <a:prstGeom prst="ellipse">
              <a:avLst/>
            </a:prstGeom>
            <a:solidFill>
              <a:srgbClr val="C20000"/>
            </a:solidFill>
            <a:ln w="31750">
              <a:solidFill>
                <a:srgbClr val="C20000"/>
              </a:solidFill>
              <a:round/>
              <a:headEnd/>
              <a:tailEnd/>
            </a:ln>
          </p:spPr>
          <p:txBody>
            <a:bodyPr/>
            <a:lstStyle/>
            <a:p>
              <a:endParaRPr lang="en-US"/>
            </a:p>
          </p:txBody>
        </p:sp>
        <p:sp>
          <p:nvSpPr>
            <p:cNvPr id="17462" name="Oval 28"/>
            <p:cNvSpPr>
              <a:spLocks noChangeArrowheads="1"/>
            </p:cNvSpPr>
            <p:nvPr/>
          </p:nvSpPr>
          <p:spPr bwMode="auto">
            <a:xfrm>
              <a:off x="2402" y="1070"/>
              <a:ext cx="76" cy="49"/>
            </a:xfrm>
            <a:prstGeom prst="ellipse">
              <a:avLst/>
            </a:prstGeom>
            <a:solidFill>
              <a:srgbClr val="C20000"/>
            </a:solidFill>
            <a:ln w="31750">
              <a:solidFill>
                <a:srgbClr val="C20000"/>
              </a:solidFill>
              <a:round/>
              <a:headEnd/>
              <a:tailEnd/>
            </a:ln>
          </p:spPr>
          <p:txBody>
            <a:bodyPr/>
            <a:lstStyle/>
            <a:p>
              <a:endParaRPr lang="en-US"/>
            </a:p>
          </p:txBody>
        </p:sp>
      </p:grpSp>
      <p:grpSp>
        <p:nvGrpSpPr>
          <p:cNvPr id="10" name="Group 29"/>
          <p:cNvGrpSpPr>
            <a:grpSpLocks/>
          </p:cNvGrpSpPr>
          <p:nvPr/>
        </p:nvGrpSpPr>
        <p:grpSpPr bwMode="auto">
          <a:xfrm>
            <a:off x="2667000" y="2514600"/>
            <a:ext cx="3354388" cy="2879725"/>
            <a:chOff x="1719" y="1596"/>
            <a:chExt cx="2113" cy="1814"/>
          </a:xfrm>
        </p:grpSpPr>
        <p:sp>
          <p:nvSpPr>
            <p:cNvPr id="17446" name="Freeform 30"/>
            <p:cNvSpPr>
              <a:spLocks/>
            </p:cNvSpPr>
            <p:nvPr/>
          </p:nvSpPr>
          <p:spPr bwMode="auto">
            <a:xfrm>
              <a:off x="1719" y="1604"/>
              <a:ext cx="1065" cy="1806"/>
            </a:xfrm>
            <a:custGeom>
              <a:avLst/>
              <a:gdLst>
                <a:gd name="T0" fmla="*/ 0 w 2130"/>
                <a:gd name="T1" fmla="*/ 451 h 3613"/>
                <a:gd name="T2" fmla="*/ 5 w 2130"/>
                <a:gd name="T3" fmla="*/ 346 h 3613"/>
                <a:gd name="T4" fmla="*/ 22 w 2130"/>
                <a:gd name="T5" fmla="*/ 254 h 3613"/>
                <a:gd name="T6" fmla="*/ 48 w 2130"/>
                <a:gd name="T7" fmla="*/ 176 h 3613"/>
                <a:gd name="T8" fmla="*/ 83 w 2130"/>
                <a:gd name="T9" fmla="*/ 113 h 3613"/>
                <a:gd name="T10" fmla="*/ 123 w 2130"/>
                <a:gd name="T11" fmla="*/ 63 h 3613"/>
                <a:gd name="T12" fmla="*/ 168 w 2130"/>
                <a:gd name="T13" fmla="*/ 28 h 3613"/>
                <a:gd name="T14" fmla="*/ 215 w 2130"/>
                <a:gd name="T15" fmla="*/ 7 h 3613"/>
                <a:gd name="T16" fmla="*/ 266 w 2130"/>
                <a:gd name="T17" fmla="*/ 0 h 3613"/>
                <a:gd name="T18" fmla="*/ 290 w 2130"/>
                <a:gd name="T19" fmla="*/ 1 h 3613"/>
                <a:gd name="T20" fmla="*/ 315 w 2130"/>
                <a:gd name="T21" fmla="*/ 6 h 3613"/>
                <a:gd name="T22" fmla="*/ 363 w 2130"/>
                <a:gd name="T23" fmla="*/ 28 h 3613"/>
                <a:gd name="T24" fmla="*/ 408 w 2130"/>
                <a:gd name="T25" fmla="*/ 63 h 3613"/>
                <a:gd name="T26" fmla="*/ 449 w 2130"/>
                <a:gd name="T27" fmla="*/ 113 h 3613"/>
                <a:gd name="T28" fmla="*/ 483 w 2130"/>
                <a:gd name="T29" fmla="*/ 176 h 3613"/>
                <a:gd name="T30" fmla="*/ 509 w 2130"/>
                <a:gd name="T31" fmla="*/ 254 h 3613"/>
                <a:gd name="T32" fmla="*/ 527 w 2130"/>
                <a:gd name="T33" fmla="*/ 345 h 3613"/>
                <a:gd name="T34" fmla="*/ 533 w 2130"/>
                <a:gd name="T35" fmla="*/ 451 h 3613"/>
                <a:gd name="T36" fmla="*/ 532 w 2130"/>
                <a:gd name="T37" fmla="*/ 505 h 3613"/>
                <a:gd name="T38" fmla="*/ 527 w 2130"/>
                <a:gd name="T39" fmla="*/ 557 h 3613"/>
                <a:gd name="T40" fmla="*/ 509 w 2130"/>
                <a:gd name="T41" fmla="*/ 649 h 3613"/>
                <a:gd name="T42" fmla="*/ 483 w 2130"/>
                <a:gd name="T43" fmla="*/ 726 h 3613"/>
                <a:gd name="T44" fmla="*/ 449 w 2130"/>
                <a:gd name="T45" fmla="*/ 790 h 3613"/>
                <a:gd name="T46" fmla="*/ 409 w 2130"/>
                <a:gd name="T47" fmla="*/ 839 h 3613"/>
                <a:gd name="T48" fmla="*/ 364 w 2130"/>
                <a:gd name="T49" fmla="*/ 875 h 3613"/>
                <a:gd name="T50" fmla="*/ 316 w 2130"/>
                <a:gd name="T51" fmla="*/ 896 h 3613"/>
                <a:gd name="T52" fmla="*/ 266 w 2130"/>
                <a:gd name="T53" fmla="*/ 903 h 3613"/>
                <a:gd name="T54" fmla="*/ 216 w 2130"/>
                <a:gd name="T55" fmla="*/ 896 h 3613"/>
                <a:gd name="T56" fmla="*/ 168 w 2130"/>
                <a:gd name="T57" fmla="*/ 875 h 3613"/>
                <a:gd name="T58" fmla="*/ 123 w 2130"/>
                <a:gd name="T59" fmla="*/ 840 h 3613"/>
                <a:gd name="T60" fmla="*/ 83 w 2130"/>
                <a:gd name="T61" fmla="*/ 790 h 3613"/>
                <a:gd name="T62" fmla="*/ 49 w 2130"/>
                <a:gd name="T63" fmla="*/ 727 h 3613"/>
                <a:gd name="T64" fmla="*/ 23 w 2130"/>
                <a:gd name="T65" fmla="*/ 649 h 3613"/>
                <a:gd name="T66" fmla="*/ 6 w 2130"/>
                <a:gd name="T67" fmla="*/ 557 h 3613"/>
                <a:gd name="T68" fmla="*/ 0 w 2130"/>
                <a:gd name="T69" fmla="*/ 451 h 36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30"/>
                <a:gd name="T106" fmla="*/ 0 h 3613"/>
                <a:gd name="T107" fmla="*/ 2130 w 2130"/>
                <a:gd name="T108" fmla="*/ 3613 h 36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30" h="3613">
                  <a:moveTo>
                    <a:pt x="0" y="1807"/>
                  </a:moveTo>
                  <a:lnTo>
                    <a:pt x="22" y="1384"/>
                  </a:lnTo>
                  <a:lnTo>
                    <a:pt x="91" y="1016"/>
                  </a:lnTo>
                  <a:lnTo>
                    <a:pt x="195" y="706"/>
                  </a:lnTo>
                  <a:lnTo>
                    <a:pt x="332" y="452"/>
                  </a:lnTo>
                  <a:lnTo>
                    <a:pt x="492" y="254"/>
                  </a:lnTo>
                  <a:lnTo>
                    <a:pt x="672" y="113"/>
                  </a:lnTo>
                  <a:lnTo>
                    <a:pt x="863" y="29"/>
                  </a:lnTo>
                  <a:lnTo>
                    <a:pt x="1065" y="0"/>
                  </a:lnTo>
                  <a:lnTo>
                    <a:pt x="1162" y="6"/>
                  </a:lnTo>
                  <a:lnTo>
                    <a:pt x="1262" y="27"/>
                  </a:lnTo>
                  <a:lnTo>
                    <a:pt x="1454" y="113"/>
                  </a:lnTo>
                  <a:lnTo>
                    <a:pt x="1634" y="253"/>
                  </a:lnTo>
                  <a:lnTo>
                    <a:pt x="1796" y="452"/>
                  </a:lnTo>
                  <a:lnTo>
                    <a:pt x="1932" y="705"/>
                  </a:lnTo>
                  <a:lnTo>
                    <a:pt x="2037" y="1016"/>
                  </a:lnTo>
                  <a:lnTo>
                    <a:pt x="2105" y="1383"/>
                  </a:lnTo>
                  <a:lnTo>
                    <a:pt x="2130" y="1807"/>
                  </a:lnTo>
                  <a:lnTo>
                    <a:pt x="2125" y="2023"/>
                  </a:lnTo>
                  <a:lnTo>
                    <a:pt x="2107" y="2229"/>
                  </a:lnTo>
                  <a:lnTo>
                    <a:pt x="2039" y="2596"/>
                  </a:lnTo>
                  <a:lnTo>
                    <a:pt x="1934" y="2906"/>
                  </a:lnTo>
                  <a:lnTo>
                    <a:pt x="1797" y="3161"/>
                  </a:lnTo>
                  <a:lnTo>
                    <a:pt x="1637" y="3358"/>
                  </a:lnTo>
                  <a:lnTo>
                    <a:pt x="1457" y="3500"/>
                  </a:lnTo>
                  <a:lnTo>
                    <a:pt x="1266" y="3584"/>
                  </a:lnTo>
                  <a:lnTo>
                    <a:pt x="1065" y="3613"/>
                  </a:lnTo>
                  <a:lnTo>
                    <a:pt x="867" y="3586"/>
                  </a:lnTo>
                  <a:lnTo>
                    <a:pt x="675" y="3501"/>
                  </a:lnTo>
                  <a:lnTo>
                    <a:pt x="495" y="3360"/>
                  </a:lnTo>
                  <a:lnTo>
                    <a:pt x="333" y="3162"/>
                  </a:lnTo>
                  <a:lnTo>
                    <a:pt x="197" y="2908"/>
                  </a:lnTo>
                  <a:lnTo>
                    <a:pt x="92" y="2597"/>
                  </a:lnTo>
                  <a:lnTo>
                    <a:pt x="24" y="2231"/>
                  </a:lnTo>
                  <a:lnTo>
                    <a:pt x="0" y="1807"/>
                  </a:lnTo>
                </a:path>
              </a:pathLst>
            </a:custGeom>
            <a:noFill/>
            <a:ln w="31750">
              <a:solidFill>
                <a:srgbClr val="0000FF"/>
              </a:solidFill>
              <a:round/>
              <a:headEnd/>
              <a:tailEnd/>
            </a:ln>
          </p:spPr>
          <p:txBody>
            <a:bodyPr/>
            <a:lstStyle/>
            <a:p>
              <a:endParaRPr lang="en-US"/>
            </a:p>
          </p:txBody>
        </p:sp>
        <p:sp>
          <p:nvSpPr>
            <p:cNvPr id="17447" name="Freeform 31"/>
            <p:cNvSpPr>
              <a:spLocks/>
            </p:cNvSpPr>
            <p:nvPr/>
          </p:nvSpPr>
          <p:spPr bwMode="auto">
            <a:xfrm>
              <a:off x="1810" y="1865"/>
              <a:ext cx="47" cy="78"/>
            </a:xfrm>
            <a:custGeom>
              <a:avLst/>
              <a:gdLst>
                <a:gd name="T0" fmla="*/ 0 w 93"/>
                <a:gd name="T1" fmla="*/ 32 h 158"/>
                <a:gd name="T2" fmla="*/ 24 w 93"/>
                <a:gd name="T3" fmla="*/ 0 h 158"/>
                <a:gd name="T4" fmla="*/ 19 w 93"/>
                <a:gd name="T5" fmla="*/ 39 h 158"/>
                <a:gd name="T6" fmla="*/ 0 w 93"/>
                <a:gd name="T7" fmla="*/ 32 h 158"/>
                <a:gd name="T8" fmla="*/ 0 60000 65536"/>
                <a:gd name="T9" fmla="*/ 0 60000 65536"/>
                <a:gd name="T10" fmla="*/ 0 60000 65536"/>
                <a:gd name="T11" fmla="*/ 0 60000 65536"/>
                <a:gd name="T12" fmla="*/ 0 w 93"/>
                <a:gd name="T13" fmla="*/ 0 h 158"/>
                <a:gd name="T14" fmla="*/ 93 w 93"/>
                <a:gd name="T15" fmla="*/ 158 h 158"/>
              </a:gdLst>
              <a:ahLst/>
              <a:cxnLst>
                <a:cxn ang="T8">
                  <a:pos x="T0" y="T1"/>
                </a:cxn>
                <a:cxn ang="T9">
                  <a:pos x="T2" y="T3"/>
                </a:cxn>
                <a:cxn ang="T10">
                  <a:pos x="T4" y="T5"/>
                </a:cxn>
                <a:cxn ang="T11">
                  <a:pos x="T6" y="T7"/>
                </a:cxn>
              </a:cxnLst>
              <a:rect l="T12" t="T13" r="T14" b="T15"/>
              <a:pathLst>
                <a:path w="93" h="158">
                  <a:moveTo>
                    <a:pt x="0" y="130"/>
                  </a:moveTo>
                  <a:lnTo>
                    <a:pt x="93" y="0"/>
                  </a:lnTo>
                  <a:lnTo>
                    <a:pt x="73" y="158"/>
                  </a:lnTo>
                  <a:lnTo>
                    <a:pt x="0" y="130"/>
                  </a:lnTo>
                  <a:close/>
                </a:path>
              </a:pathLst>
            </a:custGeom>
            <a:solidFill>
              <a:srgbClr val="0000FF"/>
            </a:solidFill>
            <a:ln w="20638">
              <a:solidFill>
                <a:srgbClr val="0000FF"/>
              </a:solidFill>
              <a:round/>
              <a:headEnd/>
              <a:tailEnd/>
            </a:ln>
          </p:spPr>
          <p:txBody>
            <a:bodyPr/>
            <a:lstStyle/>
            <a:p>
              <a:endParaRPr lang="en-US"/>
            </a:p>
          </p:txBody>
        </p:sp>
        <p:sp>
          <p:nvSpPr>
            <p:cNvPr id="17448" name="Freeform 32"/>
            <p:cNvSpPr>
              <a:spLocks/>
            </p:cNvSpPr>
            <p:nvPr/>
          </p:nvSpPr>
          <p:spPr bwMode="auto">
            <a:xfrm>
              <a:off x="2597" y="3141"/>
              <a:ext cx="55" cy="76"/>
            </a:xfrm>
            <a:custGeom>
              <a:avLst/>
              <a:gdLst>
                <a:gd name="T0" fmla="*/ 28 w 109"/>
                <a:gd name="T1" fmla="*/ 10 h 152"/>
                <a:gd name="T2" fmla="*/ 0 w 109"/>
                <a:gd name="T3" fmla="*/ 38 h 152"/>
                <a:gd name="T4" fmla="*/ 11 w 109"/>
                <a:gd name="T5" fmla="*/ 0 h 152"/>
                <a:gd name="T6" fmla="*/ 28 w 109"/>
                <a:gd name="T7" fmla="*/ 10 h 152"/>
                <a:gd name="T8" fmla="*/ 0 60000 65536"/>
                <a:gd name="T9" fmla="*/ 0 60000 65536"/>
                <a:gd name="T10" fmla="*/ 0 60000 65536"/>
                <a:gd name="T11" fmla="*/ 0 60000 65536"/>
                <a:gd name="T12" fmla="*/ 0 w 109"/>
                <a:gd name="T13" fmla="*/ 0 h 152"/>
                <a:gd name="T14" fmla="*/ 109 w 109"/>
                <a:gd name="T15" fmla="*/ 152 h 152"/>
              </a:gdLst>
              <a:ahLst/>
              <a:cxnLst>
                <a:cxn ang="T8">
                  <a:pos x="T0" y="T1"/>
                </a:cxn>
                <a:cxn ang="T9">
                  <a:pos x="T2" y="T3"/>
                </a:cxn>
                <a:cxn ang="T10">
                  <a:pos x="T4" y="T5"/>
                </a:cxn>
                <a:cxn ang="T11">
                  <a:pos x="T6" y="T7"/>
                </a:cxn>
              </a:cxnLst>
              <a:rect l="T12" t="T13" r="T14" b="T15"/>
              <a:pathLst>
                <a:path w="109" h="152">
                  <a:moveTo>
                    <a:pt x="109" y="38"/>
                  </a:moveTo>
                  <a:lnTo>
                    <a:pt x="0" y="152"/>
                  </a:lnTo>
                  <a:lnTo>
                    <a:pt x="42" y="0"/>
                  </a:lnTo>
                  <a:lnTo>
                    <a:pt x="109" y="38"/>
                  </a:lnTo>
                  <a:close/>
                </a:path>
              </a:pathLst>
            </a:custGeom>
            <a:solidFill>
              <a:srgbClr val="0000FF"/>
            </a:solidFill>
            <a:ln w="20638">
              <a:solidFill>
                <a:srgbClr val="0000FF"/>
              </a:solidFill>
              <a:round/>
              <a:headEnd/>
              <a:tailEnd/>
            </a:ln>
          </p:spPr>
          <p:txBody>
            <a:bodyPr/>
            <a:lstStyle/>
            <a:p>
              <a:endParaRPr lang="en-US"/>
            </a:p>
          </p:txBody>
        </p:sp>
        <p:sp>
          <p:nvSpPr>
            <p:cNvPr id="17449" name="Freeform 33"/>
            <p:cNvSpPr>
              <a:spLocks/>
            </p:cNvSpPr>
            <p:nvPr/>
          </p:nvSpPr>
          <p:spPr bwMode="auto">
            <a:xfrm>
              <a:off x="1726" y="2755"/>
              <a:ext cx="38" cy="78"/>
            </a:xfrm>
            <a:custGeom>
              <a:avLst/>
              <a:gdLst>
                <a:gd name="T0" fmla="*/ 0 w 76"/>
                <a:gd name="T1" fmla="*/ 39 h 157"/>
                <a:gd name="T2" fmla="*/ 3 w 76"/>
                <a:gd name="T3" fmla="*/ 0 h 157"/>
                <a:gd name="T4" fmla="*/ 19 w 76"/>
                <a:gd name="T5" fmla="*/ 36 h 157"/>
                <a:gd name="T6" fmla="*/ 0 w 76"/>
                <a:gd name="T7" fmla="*/ 39 h 157"/>
                <a:gd name="T8" fmla="*/ 0 60000 65536"/>
                <a:gd name="T9" fmla="*/ 0 60000 65536"/>
                <a:gd name="T10" fmla="*/ 0 60000 65536"/>
                <a:gd name="T11" fmla="*/ 0 60000 65536"/>
                <a:gd name="T12" fmla="*/ 0 w 76"/>
                <a:gd name="T13" fmla="*/ 0 h 157"/>
                <a:gd name="T14" fmla="*/ 76 w 76"/>
                <a:gd name="T15" fmla="*/ 157 h 157"/>
              </a:gdLst>
              <a:ahLst/>
              <a:cxnLst>
                <a:cxn ang="T8">
                  <a:pos x="T0" y="T1"/>
                </a:cxn>
                <a:cxn ang="T9">
                  <a:pos x="T2" y="T3"/>
                </a:cxn>
                <a:cxn ang="T10">
                  <a:pos x="T4" y="T5"/>
                </a:cxn>
                <a:cxn ang="T11">
                  <a:pos x="T6" y="T7"/>
                </a:cxn>
              </a:cxnLst>
              <a:rect l="T12" t="T13" r="T14" b="T15"/>
              <a:pathLst>
                <a:path w="76" h="157">
                  <a:moveTo>
                    <a:pt x="0" y="157"/>
                  </a:moveTo>
                  <a:lnTo>
                    <a:pt x="15" y="0"/>
                  </a:lnTo>
                  <a:lnTo>
                    <a:pt x="76" y="146"/>
                  </a:lnTo>
                  <a:lnTo>
                    <a:pt x="0" y="157"/>
                  </a:lnTo>
                  <a:close/>
                </a:path>
              </a:pathLst>
            </a:custGeom>
            <a:solidFill>
              <a:srgbClr val="0000FF"/>
            </a:solidFill>
            <a:ln w="20638">
              <a:solidFill>
                <a:srgbClr val="0000FF"/>
              </a:solidFill>
              <a:round/>
              <a:headEnd/>
              <a:tailEnd/>
            </a:ln>
          </p:spPr>
          <p:txBody>
            <a:bodyPr/>
            <a:lstStyle/>
            <a:p>
              <a:endParaRPr lang="en-US"/>
            </a:p>
          </p:txBody>
        </p:sp>
        <p:sp>
          <p:nvSpPr>
            <p:cNvPr id="17450" name="Freeform 34"/>
            <p:cNvSpPr>
              <a:spLocks/>
            </p:cNvSpPr>
            <p:nvPr/>
          </p:nvSpPr>
          <p:spPr bwMode="auto">
            <a:xfrm>
              <a:off x="2768" y="1596"/>
              <a:ext cx="1064" cy="1807"/>
            </a:xfrm>
            <a:custGeom>
              <a:avLst/>
              <a:gdLst>
                <a:gd name="T0" fmla="*/ 532 w 2128"/>
                <a:gd name="T1" fmla="*/ 452 h 3613"/>
                <a:gd name="T2" fmla="*/ 531 w 2128"/>
                <a:gd name="T3" fmla="*/ 398 h 3613"/>
                <a:gd name="T4" fmla="*/ 527 w 2128"/>
                <a:gd name="T5" fmla="*/ 346 h 3613"/>
                <a:gd name="T6" fmla="*/ 509 w 2128"/>
                <a:gd name="T7" fmla="*/ 255 h 3613"/>
                <a:gd name="T8" fmla="*/ 483 w 2128"/>
                <a:gd name="T9" fmla="*/ 177 h 3613"/>
                <a:gd name="T10" fmla="*/ 449 w 2128"/>
                <a:gd name="T11" fmla="*/ 113 h 3613"/>
                <a:gd name="T12" fmla="*/ 409 w 2128"/>
                <a:gd name="T13" fmla="*/ 64 h 3613"/>
                <a:gd name="T14" fmla="*/ 364 w 2128"/>
                <a:gd name="T15" fmla="*/ 29 h 3613"/>
                <a:gd name="T16" fmla="*/ 316 w 2128"/>
                <a:gd name="T17" fmla="*/ 8 h 3613"/>
                <a:gd name="T18" fmla="*/ 266 w 2128"/>
                <a:gd name="T19" fmla="*/ 0 h 3613"/>
                <a:gd name="T20" fmla="*/ 241 w 2128"/>
                <a:gd name="T21" fmla="*/ 2 h 3613"/>
                <a:gd name="T22" fmla="*/ 216 w 2128"/>
                <a:gd name="T23" fmla="*/ 7 h 3613"/>
                <a:gd name="T24" fmla="*/ 168 w 2128"/>
                <a:gd name="T25" fmla="*/ 29 h 3613"/>
                <a:gd name="T26" fmla="*/ 123 w 2128"/>
                <a:gd name="T27" fmla="*/ 64 h 3613"/>
                <a:gd name="T28" fmla="*/ 83 w 2128"/>
                <a:gd name="T29" fmla="*/ 113 h 3613"/>
                <a:gd name="T30" fmla="*/ 49 w 2128"/>
                <a:gd name="T31" fmla="*/ 177 h 3613"/>
                <a:gd name="T32" fmla="*/ 23 w 2128"/>
                <a:gd name="T33" fmla="*/ 255 h 3613"/>
                <a:gd name="T34" fmla="*/ 6 w 2128"/>
                <a:gd name="T35" fmla="*/ 346 h 3613"/>
                <a:gd name="T36" fmla="*/ 0 w 2128"/>
                <a:gd name="T37" fmla="*/ 452 h 3613"/>
                <a:gd name="T38" fmla="*/ 5 w 2128"/>
                <a:gd name="T39" fmla="*/ 558 h 3613"/>
                <a:gd name="T40" fmla="*/ 22 w 2128"/>
                <a:gd name="T41" fmla="*/ 650 h 3613"/>
                <a:gd name="T42" fmla="*/ 48 w 2128"/>
                <a:gd name="T43" fmla="*/ 727 h 3613"/>
                <a:gd name="T44" fmla="*/ 82 w 2128"/>
                <a:gd name="T45" fmla="*/ 791 h 3613"/>
                <a:gd name="T46" fmla="*/ 122 w 2128"/>
                <a:gd name="T47" fmla="*/ 840 h 3613"/>
                <a:gd name="T48" fmla="*/ 167 w 2128"/>
                <a:gd name="T49" fmla="*/ 875 h 3613"/>
                <a:gd name="T50" fmla="*/ 215 w 2128"/>
                <a:gd name="T51" fmla="*/ 896 h 3613"/>
                <a:gd name="T52" fmla="*/ 266 w 2128"/>
                <a:gd name="T53" fmla="*/ 904 h 3613"/>
                <a:gd name="T54" fmla="*/ 315 w 2128"/>
                <a:gd name="T55" fmla="*/ 897 h 3613"/>
                <a:gd name="T56" fmla="*/ 363 w 2128"/>
                <a:gd name="T57" fmla="*/ 876 h 3613"/>
                <a:gd name="T58" fmla="*/ 408 w 2128"/>
                <a:gd name="T59" fmla="*/ 841 h 3613"/>
                <a:gd name="T60" fmla="*/ 448 w 2128"/>
                <a:gd name="T61" fmla="*/ 791 h 3613"/>
                <a:gd name="T62" fmla="*/ 482 w 2128"/>
                <a:gd name="T63" fmla="*/ 728 h 3613"/>
                <a:gd name="T64" fmla="*/ 508 w 2128"/>
                <a:gd name="T65" fmla="*/ 650 h 3613"/>
                <a:gd name="T66" fmla="*/ 526 w 2128"/>
                <a:gd name="T67" fmla="*/ 558 h 3613"/>
                <a:gd name="T68" fmla="*/ 532 w 2128"/>
                <a:gd name="T69" fmla="*/ 452 h 36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28"/>
                <a:gd name="T106" fmla="*/ 0 h 3613"/>
                <a:gd name="T107" fmla="*/ 2128 w 2128"/>
                <a:gd name="T108" fmla="*/ 3613 h 36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28" h="3613">
                  <a:moveTo>
                    <a:pt x="2128" y="1807"/>
                  </a:moveTo>
                  <a:lnTo>
                    <a:pt x="2123" y="1590"/>
                  </a:lnTo>
                  <a:lnTo>
                    <a:pt x="2105" y="1384"/>
                  </a:lnTo>
                  <a:lnTo>
                    <a:pt x="2038" y="1017"/>
                  </a:lnTo>
                  <a:lnTo>
                    <a:pt x="1933" y="707"/>
                  </a:lnTo>
                  <a:lnTo>
                    <a:pt x="1796" y="452"/>
                  </a:lnTo>
                  <a:lnTo>
                    <a:pt x="1638" y="255"/>
                  </a:lnTo>
                  <a:lnTo>
                    <a:pt x="1457" y="113"/>
                  </a:lnTo>
                  <a:lnTo>
                    <a:pt x="1266" y="29"/>
                  </a:lnTo>
                  <a:lnTo>
                    <a:pt x="1065" y="0"/>
                  </a:lnTo>
                  <a:lnTo>
                    <a:pt x="967" y="7"/>
                  </a:lnTo>
                  <a:lnTo>
                    <a:pt x="867" y="28"/>
                  </a:lnTo>
                  <a:lnTo>
                    <a:pt x="675" y="113"/>
                  </a:lnTo>
                  <a:lnTo>
                    <a:pt x="495" y="254"/>
                  </a:lnTo>
                  <a:lnTo>
                    <a:pt x="333" y="452"/>
                  </a:lnTo>
                  <a:lnTo>
                    <a:pt x="197" y="706"/>
                  </a:lnTo>
                  <a:lnTo>
                    <a:pt x="92" y="1017"/>
                  </a:lnTo>
                  <a:lnTo>
                    <a:pt x="24" y="1383"/>
                  </a:lnTo>
                  <a:lnTo>
                    <a:pt x="0" y="1807"/>
                  </a:lnTo>
                  <a:lnTo>
                    <a:pt x="22" y="2229"/>
                  </a:lnTo>
                  <a:lnTo>
                    <a:pt x="90" y="2597"/>
                  </a:lnTo>
                  <a:lnTo>
                    <a:pt x="194" y="2907"/>
                  </a:lnTo>
                  <a:lnTo>
                    <a:pt x="331" y="3161"/>
                  </a:lnTo>
                  <a:lnTo>
                    <a:pt x="490" y="3358"/>
                  </a:lnTo>
                  <a:lnTo>
                    <a:pt x="670" y="3500"/>
                  </a:lnTo>
                  <a:lnTo>
                    <a:pt x="861" y="3584"/>
                  </a:lnTo>
                  <a:lnTo>
                    <a:pt x="1063" y="3613"/>
                  </a:lnTo>
                  <a:lnTo>
                    <a:pt x="1260" y="3586"/>
                  </a:lnTo>
                  <a:lnTo>
                    <a:pt x="1452" y="3501"/>
                  </a:lnTo>
                  <a:lnTo>
                    <a:pt x="1632" y="3361"/>
                  </a:lnTo>
                  <a:lnTo>
                    <a:pt x="1794" y="3162"/>
                  </a:lnTo>
                  <a:lnTo>
                    <a:pt x="1930" y="2909"/>
                  </a:lnTo>
                  <a:lnTo>
                    <a:pt x="2035" y="2598"/>
                  </a:lnTo>
                  <a:lnTo>
                    <a:pt x="2103" y="2231"/>
                  </a:lnTo>
                  <a:lnTo>
                    <a:pt x="2128" y="1807"/>
                  </a:lnTo>
                </a:path>
              </a:pathLst>
            </a:custGeom>
            <a:noFill/>
            <a:ln w="31750">
              <a:solidFill>
                <a:srgbClr val="0000FF"/>
              </a:solidFill>
              <a:round/>
              <a:headEnd/>
              <a:tailEnd/>
            </a:ln>
          </p:spPr>
          <p:txBody>
            <a:bodyPr/>
            <a:lstStyle/>
            <a:p>
              <a:endParaRPr lang="en-US"/>
            </a:p>
          </p:txBody>
        </p:sp>
        <p:sp>
          <p:nvSpPr>
            <p:cNvPr id="17451" name="Freeform 35"/>
            <p:cNvSpPr>
              <a:spLocks/>
            </p:cNvSpPr>
            <p:nvPr/>
          </p:nvSpPr>
          <p:spPr bwMode="auto">
            <a:xfrm>
              <a:off x="2907" y="3142"/>
              <a:ext cx="63" cy="72"/>
            </a:xfrm>
            <a:custGeom>
              <a:avLst/>
              <a:gdLst>
                <a:gd name="T0" fmla="*/ 16 w 126"/>
                <a:gd name="T1" fmla="*/ 0 h 144"/>
                <a:gd name="T2" fmla="*/ 32 w 126"/>
                <a:gd name="T3" fmla="*/ 36 h 144"/>
                <a:gd name="T4" fmla="*/ 0 w 126"/>
                <a:gd name="T5" fmla="*/ 11 h 144"/>
                <a:gd name="T6" fmla="*/ 16 w 126"/>
                <a:gd name="T7" fmla="*/ 0 h 144"/>
                <a:gd name="T8" fmla="*/ 0 60000 65536"/>
                <a:gd name="T9" fmla="*/ 0 60000 65536"/>
                <a:gd name="T10" fmla="*/ 0 60000 65536"/>
                <a:gd name="T11" fmla="*/ 0 60000 65536"/>
                <a:gd name="T12" fmla="*/ 0 w 126"/>
                <a:gd name="T13" fmla="*/ 0 h 144"/>
                <a:gd name="T14" fmla="*/ 126 w 126"/>
                <a:gd name="T15" fmla="*/ 144 h 144"/>
              </a:gdLst>
              <a:ahLst/>
              <a:cxnLst>
                <a:cxn ang="T8">
                  <a:pos x="T0" y="T1"/>
                </a:cxn>
                <a:cxn ang="T9">
                  <a:pos x="T2" y="T3"/>
                </a:cxn>
                <a:cxn ang="T10">
                  <a:pos x="T4" y="T5"/>
                </a:cxn>
                <a:cxn ang="T11">
                  <a:pos x="T6" y="T7"/>
                </a:cxn>
              </a:cxnLst>
              <a:rect l="T12" t="T13" r="T14" b="T15"/>
              <a:pathLst>
                <a:path w="126" h="144">
                  <a:moveTo>
                    <a:pt x="61" y="0"/>
                  </a:moveTo>
                  <a:lnTo>
                    <a:pt x="126" y="144"/>
                  </a:lnTo>
                  <a:lnTo>
                    <a:pt x="0" y="47"/>
                  </a:lnTo>
                  <a:lnTo>
                    <a:pt x="61" y="0"/>
                  </a:lnTo>
                  <a:close/>
                </a:path>
              </a:pathLst>
            </a:custGeom>
            <a:solidFill>
              <a:srgbClr val="0000FF"/>
            </a:solidFill>
            <a:ln w="20638">
              <a:solidFill>
                <a:srgbClr val="0000FF"/>
              </a:solidFill>
              <a:round/>
              <a:headEnd/>
              <a:tailEnd/>
            </a:ln>
          </p:spPr>
          <p:txBody>
            <a:bodyPr/>
            <a:lstStyle/>
            <a:p>
              <a:endParaRPr lang="en-US"/>
            </a:p>
          </p:txBody>
        </p:sp>
        <p:sp>
          <p:nvSpPr>
            <p:cNvPr id="17452" name="Freeform 36"/>
            <p:cNvSpPr>
              <a:spLocks/>
            </p:cNvSpPr>
            <p:nvPr/>
          </p:nvSpPr>
          <p:spPr bwMode="auto">
            <a:xfrm>
              <a:off x="3780" y="2721"/>
              <a:ext cx="37" cy="79"/>
            </a:xfrm>
            <a:custGeom>
              <a:avLst/>
              <a:gdLst>
                <a:gd name="T0" fmla="*/ 0 w 75"/>
                <a:gd name="T1" fmla="*/ 36 h 158"/>
                <a:gd name="T2" fmla="*/ 18 w 75"/>
                <a:gd name="T3" fmla="*/ 0 h 158"/>
                <a:gd name="T4" fmla="*/ 18 w 75"/>
                <a:gd name="T5" fmla="*/ 40 h 158"/>
                <a:gd name="T6" fmla="*/ 0 w 75"/>
                <a:gd name="T7" fmla="*/ 36 h 158"/>
                <a:gd name="T8" fmla="*/ 0 60000 65536"/>
                <a:gd name="T9" fmla="*/ 0 60000 65536"/>
                <a:gd name="T10" fmla="*/ 0 60000 65536"/>
                <a:gd name="T11" fmla="*/ 0 60000 65536"/>
                <a:gd name="T12" fmla="*/ 0 w 75"/>
                <a:gd name="T13" fmla="*/ 0 h 158"/>
                <a:gd name="T14" fmla="*/ 75 w 75"/>
                <a:gd name="T15" fmla="*/ 158 h 158"/>
              </a:gdLst>
              <a:ahLst/>
              <a:cxnLst>
                <a:cxn ang="T8">
                  <a:pos x="T0" y="T1"/>
                </a:cxn>
                <a:cxn ang="T9">
                  <a:pos x="T2" y="T3"/>
                </a:cxn>
                <a:cxn ang="T10">
                  <a:pos x="T4" y="T5"/>
                </a:cxn>
                <a:cxn ang="T11">
                  <a:pos x="T6" y="T7"/>
                </a:cxn>
              </a:cxnLst>
              <a:rect l="T12" t="T13" r="T14" b="T15"/>
              <a:pathLst>
                <a:path w="75" h="158">
                  <a:moveTo>
                    <a:pt x="0" y="141"/>
                  </a:moveTo>
                  <a:lnTo>
                    <a:pt x="74" y="0"/>
                  </a:lnTo>
                  <a:lnTo>
                    <a:pt x="75" y="158"/>
                  </a:lnTo>
                  <a:lnTo>
                    <a:pt x="0" y="141"/>
                  </a:lnTo>
                  <a:close/>
                </a:path>
              </a:pathLst>
            </a:custGeom>
            <a:solidFill>
              <a:srgbClr val="0000FF"/>
            </a:solidFill>
            <a:ln w="20638">
              <a:solidFill>
                <a:srgbClr val="0000FF"/>
              </a:solidFill>
              <a:round/>
              <a:headEnd/>
              <a:tailEnd/>
            </a:ln>
          </p:spPr>
          <p:txBody>
            <a:bodyPr/>
            <a:lstStyle/>
            <a:p>
              <a:endParaRPr lang="en-US"/>
            </a:p>
          </p:txBody>
        </p:sp>
        <p:sp>
          <p:nvSpPr>
            <p:cNvPr id="17453" name="Freeform 37"/>
            <p:cNvSpPr>
              <a:spLocks/>
            </p:cNvSpPr>
            <p:nvPr/>
          </p:nvSpPr>
          <p:spPr bwMode="auto">
            <a:xfrm>
              <a:off x="3723" y="1936"/>
              <a:ext cx="46" cy="78"/>
            </a:xfrm>
            <a:custGeom>
              <a:avLst/>
              <a:gdLst>
                <a:gd name="T0" fmla="*/ 5 w 91"/>
                <a:gd name="T1" fmla="*/ 39 h 157"/>
                <a:gd name="T2" fmla="*/ 0 w 91"/>
                <a:gd name="T3" fmla="*/ 0 h 157"/>
                <a:gd name="T4" fmla="*/ 23 w 91"/>
                <a:gd name="T5" fmla="*/ 32 h 157"/>
                <a:gd name="T6" fmla="*/ 5 w 91"/>
                <a:gd name="T7" fmla="*/ 39 h 157"/>
                <a:gd name="T8" fmla="*/ 0 60000 65536"/>
                <a:gd name="T9" fmla="*/ 0 60000 65536"/>
                <a:gd name="T10" fmla="*/ 0 60000 65536"/>
                <a:gd name="T11" fmla="*/ 0 60000 65536"/>
                <a:gd name="T12" fmla="*/ 0 w 91"/>
                <a:gd name="T13" fmla="*/ 0 h 157"/>
                <a:gd name="T14" fmla="*/ 91 w 91"/>
                <a:gd name="T15" fmla="*/ 157 h 157"/>
              </a:gdLst>
              <a:ahLst/>
              <a:cxnLst>
                <a:cxn ang="T8">
                  <a:pos x="T0" y="T1"/>
                </a:cxn>
                <a:cxn ang="T9">
                  <a:pos x="T2" y="T3"/>
                </a:cxn>
                <a:cxn ang="T10">
                  <a:pos x="T4" y="T5"/>
                </a:cxn>
                <a:cxn ang="T11">
                  <a:pos x="T6" y="T7"/>
                </a:cxn>
              </a:cxnLst>
              <a:rect l="T12" t="T13" r="T14" b="T15"/>
              <a:pathLst>
                <a:path w="91" h="157">
                  <a:moveTo>
                    <a:pt x="19" y="157"/>
                  </a:moveTo>
                  <a:lnTo>
                    <a:pt x="0" y="0"/>
                  </a:lnTo>
                  <a:lnTo>
                    <a:pt x="91" y="130"/>
                  </a:lnTo>
                  <a:lnTo>
                    <a:pt x="19" y="157"/>
                  </a:lnTo>
                  <a:close/>
                </a:path>
              </a:pathLst>
            </a:custGeom>
            <a:solidFill>
              <a:srgbClr val="0000FF"/>
            </a:solidFill>
            <a:ln w="20638">
              <a:solidFill>
                <a:srgbClr val="0000FF"/>
              </a:solidFill>
              <a:round/>
              <a:headEnd/>
              <a:tailEnd/>
            </a:ln>
          </p:spPr>
          <p:txBody>
            <a:bodyPr/>
            <a:lstStyle/>
            <a:p>
              <a:endParaRPr lang="en-US"/>
            </a:p>
          </p:txBody>
        </p:sp>
        <p:sp>
          <p:nvSpPr>
            <p:cNvPr id="17454" name="Freeform 38"/>
            <p:cNvSpPr>
              <a:spLocks/>
            </p:cNvSpPr>
            <p:nvPr/>
          </p:nvSpPr>
          <p:spPr bwMode="auto">
            <a:xfrm>
              <a:off x="2042" y="1947"/>
              <a:ext cx="621" cy="1117"/>
            </a:xfrm>
            <a:custGeom>
              <a:avLst/>
              <a:gdLst>
                <a:gd name="T0" fmla="*/ 0 w 1243"/>
                <a:gd name="T1" fmla="*/ 279 h 2236"/>
                <a:gd name="T2" fmla="*/ 13 w 1243"/>
                <a:gd name="T3" fmla="*/ 157 h 2236"/>
                <a:gd name="T4" fmla="*/ 28 w 1243"/>
                <a:gd name="T5" fmla="*/ 110 h 2236"/>
                <a:gd name="T6" fmla="*/ 48 w 1243"/>
                <a:gd name="T7" fmla="*/ 70 h 2236"/>
                <a:gd name="T8" fmla="*/ 71 w 1243"/>
                <a:gd name="T9" fmla="*/ 40 h 2236"/>
                <a:gd name="T10" fmla="*/ 98 w 1243"/>
                <a:gd name="T11" fmla="*/ 18 h 2236"/>
                <a:gd name="T12" fmla="*/ 125 w 1243"/>
                <a:gd name="T13" fmla="*/ 4 h 2236"/>
                <a:gd name="T14" fmla="*/ 155 w 1243"/>
                <a:gd name="T15" fmla="*/ 0 h 2236"/>
                <a:gd name="T16" fmla="*/ 169 w 1243"/>
                <a:gd name="T17" fmla="*/ 0 h 2236"/>
                <a:gd name="T18" fmla="*/ 183 w 1243"/>
                <a:gd name="T19" fmla="*/ 4 h 2236"/>
                <a:gd name="T20" fmla="*/ 211 w 1243"/>
                <a:gd name="T21" fmla="*/ 17 h 2236"/>
                <a:gd name="T22" fmla="*/ 238 w 1243"/>
                <a:gd name="T23" fmla="*/ 38 h 2236"/>
                <a:gd name="T24" fmla="*/ 261 w 1243"/>
                <a:gd name="T25" fmla="*/ 69 h 2236"/>
                <a:gd name="T26" fmla="*/ 281 w 1243"/>
                <a:gd name="T27" fmla="*/ 108 h 2236"/>
                <a:gd name="T28" fmla="*/ 297 w 1243"/>
                <a:gd name="T29" fmla="*/ 156 h 2236"/>
                <a:gd name="T30" fmla="*/ 310 w 1243"/>
                <a:gd name="T31" fmla="*/ 279 h 2236"/>
                <a:gd name="T32" fmla="*/ 309 w 1243"/>
                <a:gd name="T33" fmla="*/ 312 h 2236"/>
                <a:gd name="T34" fmla="*/ 307 w 1243"/>
                <a:gd name="T35" fmla="*/ 344 h 2236"/>
                <a:gd name="T36" fmla="*/ 297 w 1243"/>
                <a:gd name="T37" fmla="*/ 401 h 2236"/>
                <a:gd name="T38" fmla="*/ 282 w 1243"/>
                <a:gd name="T39" fmla="*/ 449 h 2236"/>
                <a:gd name="T40" fmla="*/ 262 w 1243"/>
                <a:gd name="T41" fmla="*/ 488 h 2236"/>
                <a:gd name="T42" fmla="*/ 239 w 1243"/>
                <a:gd name="T43" fmla="*/ 518 h 2236"/>
                <a:gd name="T44" fmla="*/ 212 w 1243"/>
                <a:gd name="T45" fmla="*/ 541 h 2236"/>
                <a:gd name="T46" fmla="*/ 184 w 1243"/>
                <a:gd name="T47" fmla="*/ 554 h 2236"/>
                <a:gd name="T48" fmla="*/ 155 w 1243"/>
                <a:gd name="T49" fmla="*/ 558 h 2236"/>
                <a:gd name="T50" fmla="*/ 127 w 1243"/>
                <a:gd name="T51" fmla="*/ 554 h 2236"/>
                <a:gd name="T52" fmla="*/ 99 w 1243"/>
                <a:gd name="T53" fmla="*/ 541 h 2236"/>
                <a:gd name="T54" fmla="*/ 72 w 1243"/>
                <a:gd name="T55" fmla="*/ 520 h 2236"/>
                <a:gd name="T56" fmla="*/ 49 w 1243"/>
                <a:gd name="T57" fmla="*/ 489 h 2236"/>
                <a:gd name="T58" fmla="*/ 29 w 1243"/>
                <a:gd name="T59" fmla="*/ 450 h 2236"/>
                <a:gd name="T60" fmla="*/ 13 w 1243"/>
                <a:gd name="T61" fmla="*/ 402 h 2236"/>
                <a:gd name="T62" fmla="*/ 0 w 1243"/>
                <a:gd name="T63" fmla="*/ 279 h 2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3"/>
                <a:gd name="T97" fmla="*/ 0 h 2236"/>
                <a:gd name="T98" fmla="*/ 1243 w 1243"/>
                <a:gd name="T99" fmla="*/ 2236 h 2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3" h="2236">
                  <a:moveTo>
                    <a:pt x="0" y="1118"/>
                  </a:moveTo>
                  <a:lnTo>
                    <a:pt x="53" y="630"/>
                  </a:lnTo>
                  <a:lnTo>
                    <a:pt x="114" y="440"/>
                  </a:lnTo>
                  <a:lnTo>
                    <a:pt x="193" y="281"/>
                  </a:lnTo>
                  <a:lnTo>
                    <a:pt x="287" y="161"/>
                  </a:lnTo>
                  <a:lnTo>
                    <a:pt x="392" y="72"/>
                  </a:lnTo>
                  <a:lnTo>
                    <a:pt x="503" y="19"/>
                  </a:lnTo>
                  <a:lnTo>
                    <a:pt x="620" y="0"/>
                  </a:lnTo>
                  <a:lnTo>
                    <a:pt x="678" y="3"/>
                  </a:lnTo>
                  <a:lnTo>
                    <a:pt x="735" y="17"/>
                  </a:lnTo>
                  <a:lnTo>
                    <a:pt x="847" y="69"/>
                  </a:lnTo>
                  <a:lnTo>
                    <a:pt x="952" y="155"/>
                  </a:lnTo>
                  <a:lnTo>
                    <a:pt x="1047" y="278"/>
                  </a:lnTo>
                  <a:lnTo>
                    <a:pt x="1126" y="434"/>
                  </a:lnTo>
                  <a:lnTo>
                    <a:pt x="1188" y="627"/>
                  </a:lnTo>
                  <a:lnTo>
                    <a:pt x="1243" y="1118"/>
                  </a:lnTo>
                  <a:lnTo>
                    <a:pt x="1239" y="1252"/>
                  </a:lnTo>
                  <a:lnTo>
                    <a:pt x="1229" y="1379"/>
                  </a:lnTo>
                  <a:lnTo>
                    <a:pt x="1190" y="1607"/>
                  </a:lnTo>
                  <a:lnTo>
                    <a:pt x="1129" y="1797"/>
                  </a:lnTo>
                  <a:lnTo>
                    <a:pt x="1049" y="1955"/>
                  </a:lnTo>
                  <a:lnTo>
                    <a:pt x="956" y="2076"/>
                  </a:lnTo>
                  <a:lnTo>
                    <a:pt x="851" y="2165"/>
                  </a:lnTo>
                  <a:lnTo>
                    <a:pt x="739" y="2217"/>
                  </a:lnTo>
                  <a:lnTo>
                    <a:pt x="623" y="2236"/>
                  </a:lnTo>
                  <a:lnTo>
                    <a:pt x="508" y="2219"/>
                  </a:lnTo>
                  <a:lnTo>
                    <a:pt x="396" y="2167"/>
                  </a:lnTo>
                  <a:lnTo>
                    <a:pt x="291" y="2081"/>
                  </a:lnTo>
                  <a:lnTo>
                    <a:pt x="196" y="1958"/>
                  </a:lnTo>
                  <a:lnTo>
                    <a:pt x="117" y="1802"/>
                  </a:lnTo>
                  <a:lnTo>
                    <a:pt x="55" y="1609"/>
                  </a:lnTo>
                  <a:lnTo>
                    <a:pt x="0" y="1118"/>
                  </a:lnTo>
                </a:path>
              </a:pathLst>
            </a:custGeom>
            <a:noFill/>
            <a:ln w="31750">
              <a:solidFill>
                <a:srgbClr val="0000FF"/>
              </a:solidFill>
              <a:round/>
              <a:headEnd/>
              <a:tailEnd/>
            </a:ln>
          </p:spPr>
          <p:txBody>
            <a:bodyPr/>
            <a:lstStyle/>
            <a:p>
              <a:endParaRPr lang="en-US"/>
            </a:p>
          </p:txBody>
        </p:sp>
        <p:sp>
          <p:nvSpPr>
            <p:cNvPr id="17455" name="Freeform 39"/>
            <p:cNvSpPr>
              <a:spLocks/>
            </p:cNvSpPr>
            <p:nvPr/>
          </p:nvSpPr>
          <p:spPr bwMode="auto">
            <a:xfrm>
              <a:off x="2864" y="1944"/>
              <a:ext cx="622" cy="1118"/>
            </a:xfrm>
            <a:custGeom>
              <a:avLst/>
              <a:gdLst>
                <a:gd name="T0" fmla="*/ 311 w 1244"/>
                <a:gd name="T1" fmla="*/ 280 h 2236"/>
                <a:gd name="T2" fmla="*/ 310 w 1244"/>
                <a:gd name="T3" fmla="*/ 245 h 2236"/>
                <a:gd name="T4" fmla="*/ 308 w 1244"/>
                <a:gd name="T5" fmla="*/ 214 h 2236"/>
                <a:gd name="T6" fmla="*/ 298 w 1244"/>
                <a:gd name="T7" fmla="*/ 157 h 2236"/>
                <a:gd name="T8" fmla="*/ 283 w 1244"/>
                <a:gd name="T9" fmla="*/ 109 h 2236"/>
                <a:gd name="T10" fmla="*/ 263 w 1244"/>
                <a:gd name="T11" fmla="*/ 70 h 2236"/>
                <a:gd name="T12" fmla="*/ 239 w 1244"/>
                <a:gd name="T13" fmla="*/ 39 h 2236"/>
                <a:gd name="T14" fmla="*/ 212 w 1244"/>
                <a:gd name="T15" fmla="*/ 17 h 2236"/>
                <a:gd name="T16" fmla="*/ 185 w 1244"/>
                <a:gd name="T17" fmla="*/ 4 h 2236"/>
                <a:gd name="T18" fmla="*/ 156 w 1244"/>
                <a:gd name="T19" fmla="*/ 0 h 2236"/>
                <a:gd name="T20" fmla="*/ 142 w 1244"/>
                <a:gd name="T21" fmla="*/ 1 h 2236"/>
                <a:gd name="T22" fmla="*/ 127 w 1244"/>
                <a:gd name="T23" fmla="*/ 4 h 2236"/>
                <a:gd name="T24" fmla="*/ 98 w 1244"/>
                <a:gd name="T25" fmla="*/ 17 h 2236"/>
                <a:gd name="T26" fmla="*/ 73 w 1244"/>
                <a:gd name="T27" fmla="*/ 38 h 2236"/>
                <a:gd name="T28" fmla="*/ 48 w 1244"/>
                <a:gd name="T29" fmla="*/ 70 h 2236"/>
                <a:gd name="T30" fmla="*/ 29 w 1244"/>
                <a:gd name="T31" fmla="*/ 108 h 2236"/>
                <a:gd name="T32" fmla="*/ 13 w 1244"/>
                <a:gd name="T33" fmla="*/ 156 h 2236"/>
                <a:gd name="T34" fmla="*/ 0 w 1244"/>
                <a:gd name="T35" fmla="*/ 280 h 2236"/>
                <a:gd name="T36" fmla="*/ 13 w 1244"/>
                <a:gd name="T37" fmla="*/ 401 h 2236"/>
                <a:gd name="T38" fmla="*/ 28 w 1244"/>
                <a:gd name="T39" fmla="*/ 449 h 2236"/>
                <a:gd name="T40" fmla="*/ 48 w 1244"/>
                <a:gd name="T41" fmla="*/ 488 h 2236"/>
                <a:gd name="T42" fmla="*/ 72 w 1244"/>
                <a:gd name="T43" fmla="*/ 519 h 2236"/>
                <a:gd name="T44" fmla="*/ 98 w 1244"/>
                <a:gd name="T45" fmla="*/ 541 h 2236"/>
                <a:gd name="T46" fmla="*/ 125 w 1244"/>
                <a:gd name="T47" fmla="*/ 555 h 2236"/>
                <a:gd name="T48" fmla="*/ 156 w 1244"/>
                <a:gd name="T49" fmla="*/ 559 h 2236"/>
                <a:gd name="T50" fmla="*/ 184 w 1244"/>
                <a:gd name="T51" fmla="*/ 555 h 2236"/>
                <a:gd name="T52" fmla="*/ 212 w 1244"/>
                <a:gd name="T53" fmla="*/ 542 h 2236"/>
                <a:gd name="T54" fmla="*/ 238 w 1244"/>
                <a:gd name="T55" fmla="*/ 521 h 2236"/>
                <a:gd name="T56" fmla="*/ 262 w 1244"/>
                <a:gd name="T57" fmla="*/ 489 h 2236"/>
                <a:gd name="T58" fmla="*/ 282 w 1244"/>
                <a:gd name="T59" fmla="*/ 450 h 2236"/>
                <a:gd name="T60" fmla="*/ 297 w 1244"/>
                <a:gd name="T61" fmla="*/ 402 h 2236"/>
                <a:gd name="T62" fmla="*/ 311 w 1244"/>
                <a:gd name="T63" fmla="*/ 280 h 2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4"/>
                <a:gd name="T97" fmla="*/ 0 h 2236"/>
                <a:gd name="T98" fmla="*/ 1244 w 1244"/>
                <a:gd name="T99" fmla="*/ 2236 h 2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4" h="2236">
                  <a:moveTo>
                    <a:pt x="1244" y="1117"/>
                  </a:moveTo>
                  <a:lnTo>
                    <a:pt x="1240" y="983"/>
                  </a:lnTo>
                  <a:lnTo>
                    <a:pt x="1230" y="857"/>
                  </a:lnTo>
                  <a:lnTo>
                    <a:pt x="1191" y="629"/>
                  </a:lnTo>
                  <a:lnTo>
                    <a:pt x="1130" y="438"/>
                  </a:lnTo>
                  <a:lnTo>
                    <a:pt x="1050" y="280"/>
                  </a:lnTo>
                  <a:lnTo>
                    <a:pt x="957" y="159"/>
                  </a:lnTo>
                  <a:lnTo>
                    <a:pt x="851" y="70"/>
                  </a:lnTo>
                  <a:lnTo>
                    <a:pt x="740" y="18"/>
                  </a:lnTo>
                  <a:lnTo>
                    <a:pt x="622" y="0"/>
                  </a:lnTo>
                  <a:lnTo>
                    <a:pt x="565" y="3"/>
                  </a:lnTo>
                  <a:lnTo>
                    <a:pt x="508" y="16"/>
                  </a:lnTo>
                  <a:lnTo>
                    <a:pt x="395" y="68"/>
                  </a:lnTo>
                  <a:lnTo>
                    <a:pt x="291" y="155"/>
                  </a:lnTo>
                  <a:lnTo>
                    <a:pt x="195" y="278"/>
                  </a:lnTo>
                  <a:lnTo>
                    <a:pt x="117" y="434"/>
                  </a:lnTo>
                  <a:lnTo>
                    <a:pt x="55" y="626"/>
                  </a:lnTo>
                  <a:lnTo>
                    <a:pt x="0" y="1117"/>
                  </a:lnTo>
                  <a:lnTo>
                    <a:pt x="53" y="1605"/>
                  </a:lnTo>
                  <a:lnTo>
                    <a:pt x="113" y="1797"/>
                  </a:lnTo>
                  <a:lnTo>
                    <a:pt x="193" y="1955"/>
                  </a:lnTo>
                  <a:lnTo>
                    <a:pt x="286" y="2076"/>
                  </a:lnTo>
                  <a:lnTo>
                    <a:pt x="392" y="2164"/>
                  </a:lnTo>
                  <a:lnTo>
                    <a:pt x="503" y="2217"/>
                  </a:lnTo>
                  <a:lnTo>
                    <a:pt x="621" y="2236"/>
                  </a:lnTo>
                  <a:lnTo>
                    <a:pt x="736" y="2220"/>
                  </a:lnTo>
                  <a:lnTo>
                    <a:pt x="848" y="2167"/>
                  </a:lnTo>
                  <a:lnTo>
                    <a:pt x="953" y="2081"/>
                  </a:lnTo>
                  <a:lnTo>
                    <a:pt x="1048" y="1958"/>
                  </a:lnTo>
                  <a:lnTo>
                    <a:pt x="1127" y="1802"/>
                  </a:lnTo>
                  <a:lnTo>
                    <a:pt x="1188" y="1608"/>
                  </a:lnTo>
                  <a:lnTo>
                    <a:pt x="1244" y="1117"/>
                  </a:lnTo>
                </a:path>
              </a:pathLst>
            </a:custGeom>
            <a:noFill/>
            <a:ln w="31750">
              <a:solidFill>
                <a:srgbClr val="0000FF"/>
              </a:solidFill>
              <a:round/>
              <a:headEnd/>
              <a:tailEnd/>
            </a:ln>
          </p:spPr>
          <p:txBody>
            <a:bodyPr/>
            <a:lstStyle/>
            <a:p>
              <a:endParaRPr lang="en-US"/>
            </a:p>
          </p:txBody>
        </p:sp>
        <p:sp>
          <p:nvSpPr>
            <p:cNvPr id="17456" name="Freeform 40"/>
            <p:cNvSpPr>
              <a:spLocks/>
            </p:cNvSpPr>
            <p:nvPr/>
          </p:nvSpPr>
          <p:spPr bwMode="auto">
            <a:xfrm>
              <a:off x="3434" y="2667"/>
              <a:ext cx="47" cy="79"/>
            </a:xfrm>
            <a:custGeom>
              <a:avLst/>
              <a:gdLst>
                <a:gd name="T0" fmla="*/ 0 w 93"/>
                <a:gd name="T1" fmla="*/ 33 h 157"/>
                <a:gd name="T2" fmla="*/ 24 w 93"/>
                <a:gd name="T3" fmla="*/ 0 h 157"/>
                <a:gd name="T4" fmla="*/ 19 w 93"/>
                <a:gd name="T5" fmla="*/ 40 h 157"/>
                <a:gd name="T6" fmla="*/ 0 w 93"/>
                <a:gd name="T7" fmla="*/ 33 h 157"/>
                <a:gd name="T8" fmla="*/ 0 60000 65536"/>
                <a:gd name="T9" fmla="*/ 0 60000 65536"/>
                <a:gd name="T10" fmla="*/ 0 60000 65536"/>
                <a:gd name="T11" fmla="*/ 0 60000 65536"/>
                <a:gd name="T12" fmla="*/ 0 w 93"/>
                <a:gd name="T13" fmla="*/ 0 h 157"/>
                <a:gd name="T14" fmla="*/ 93 w 93"/>
                <a:gd name="T15" fmla="*/ 157 h 157"/>
              </a:gdLst>
              <a:ahLst/>
              <a:cxnLst>
                <a:cxn ang="T8">
                  <a:pos x="T0" y="T1"/>
                </a:cxn>
                <a:cxn ang="T9">
                  <a:pos x="T2" y="T3"/>
                </a:cxn>
                <a:cxn ang="T10">
                  <a:pos x="T4" y="T5"/>
                </a:cxn>
                <a:cxn ang="T11">
                  <a:pos x="T6" y="T7"/>
                </a:cxn>
              </a:cxnLst>
              <a:rect l="T12" t="T13" r="T14" b="T15"/>
              <a:pathLst>
                <a:path w="93" h="157">
                  <a:moveTo>
                    <a:pt x="0" y="129"/>
                  </a:moveTo>
                  <a:lnTo>
                    <a:pt x="93" y="0"/>
                  </a:lnTo>
                  <a:lnTo>
                    <a:pt x="73" y="157"/>
                  </a:lnTo>
                  <a:lnTo>
                    <a:pt x="0" y="129"/>
                  </a:lnTo>
                  <a:close/>
                </a:path>
              </a:pathLst>
            </a:custGeom>
            <a:solidFill>
              <a:srgbClr val="0000FF"/>
            </a:solidFill>
            <a:ln w="20638">
              <a:solidFill>
                <a:srgbClr val="0000FF"/>
              </a:solidFill>
              <a:round/>
              <a:headEnd/>
              <a:tailEnd/>
            </a:ln>
          </p:spPr>
          <p:txBody>
            <a:bodyPr/>
            <a:lstStyle/>
            <a:p>
              <a:endParaRPr lang="en-US"/>
            </a:p>
          </p:txBody>
        </p:sp>
        <p:sp>
          <p:nvSpPr>
            <p:cNvPr id="17457" name="Freeform 41"/>
            <p:cNvSpPr>
              <a:spLocks/>
            </p:cNvSpPr>
            <p:nvPr/>
          </p:nvSpPr>
          <p:spPr bwMode="auto">
            <a:xfrm>
              <a:off x="3436" y="2169"/>
              <a:ext cx="39" cy="79"/>
            </a:xfrm>
            <a:custGeom>
              <a:avLst/>
              <a:gdLst>
                <a:gd name="T0" fmla="*/ 1 w 76"/>
                <a:gd name="T1" fmla="*/ 39 h 159"/>
                <a:gd name="T2" fmla="*/ 0 w 76"/>
                <a:gd name="T3" fmla="*/ 0 h 159"/>
                <a:gd name="T4" fmla="*/ 20 w 76"/>
                <a:gd name="T5" fmla="*/ 34 h 159"/>
                <a:gd name="T6" fmla="*/ 1 w 76"/>
                <a:gd name="T7" fmla="*/ 39 h 159"/>
                <a:gd name="T8" fmla="*/ 0 60000 65536"/>
                <a:gd name="T9" fmla="*/ 0 60000 65536"/>
                <a:gd name="T10" fmla="*/ 0 60000 65536"/>
                <a:gd name="T11" fmla="*/ 0 60000 65536"/>
                <a:gd name="T12" fmla="*/ 0 w 76"/>
                <a:gd name="T13" fmla="*/ 0 h 159"/>
                <a:gd name="T14" fmla="*/ 76 w 76"/>
                <a:gd name="T15" fmla="*/ 159 h 159"/>
              </a:gdLst>
              <a:ahLst/>
              <a:cxnLst>
                <a:cxn ang="T8">
                  <a:pos x="T0" y="T1"/>
                </a:cxn>
                <a:cxn ang="T9">
                  <a:pos x="T2" y="T3"/>
                </a:cxn>
                <a:cxn ang="T10">
                  <a:pos x="T4" y="T5"/>
                </a:cxn>
                <a:cxn ang="T11">
                  <a:pos x="T6" y="T7"/>
                </a:cxn>
              </a:cxnLst>
              <a:rect l="T12" t="T13" r="T14" b="T15"/>
              <a:pathLst>
                <a:path w="76" h="159">
                  <a:moveTo>
                    <a:pt x="1" y="159"/>
                  </a:moveTo>
                  <a:lnTo>
                    <a:pt x="0" y="0"/>
                  </a:lnTo>
                  <a:lnTo>
                    <a:pt x="76" y="139"/>
                  </a:lnTo>
                  <a:lnTo>
                    <a:pt x="1" y="159"/>
                  </a:lnTo>
                  <a:close/>
                </a:path>
              </a:pathLst>
            </a:custGeom>
            <a:solidFill>
              <a:srgbClr val="0000FF"/>
            </a:solidFill>
            <a:ln w="20638">
              <a:solidFill>
                <a:srgbClr val="0000FF"/>
              </a:solidFill>
              <a:round/>
              <a:headEnd/>
              <a:tailEnd/>
            </a:ln>
          </p:spPr>
          <p:txBody>
            <a:bodyPr/>
            <a:lstStyle/>
            <a:p>
              <a:endParaRPr lang="en-US"/>
            </a:p>
          </p:txBody>
        </p:sp>
        <p:sp>
          <p:nvSpPr>
            <p:cNvPr id="17458" name="Freeform 42"/>
            <p:cNvSpPr>
              <a:spLocks/>
            </p:cNvSpPr>
            <p:nvPr/>
          </p:nvSpPr>
          <p:spPr bwMode="auto">
            <a:xfrm>
              <a:off x="2064" y="2208"/>
              <a:ext cx="41" cy="79"/>
            </a:xfrm>
            <a:custGeom>
              <a:avLst/>
              <a:gdLst>
                <a:gd name="T0" fmla="*/ 0 w 82"/>
                <a:gd name="T1" fmla="*/ 34 h 158"/>
                <a:gd name="T2" fmla="*/ 21 w 82"/>
                <a:gd name="T3" fmla="*/ 0 h 158"/>
                <a:gd name="T4" fmla="*/ 19 w 82"/>
                <a:gd name="T5" fmla="*/ 40 h 158"/>
                <a:gd name="T6" fmla="*/ 0 w 82"/>
                <a:gd name="T7" fmla="*/ 34 h 158"/>
                <a:gd name="T8" fmla="*/ 0 60000 65536"/>
                <a:gd name="T9" fmla="*/ 0 60000 65536"/>
                <a:gd name="T10" fmla="*/ 0 60000 65536"/>
                <a:gd name="T11" fmla="*/ 0 60000 65536"/>
                <a:gd name="T12" fmla="*/ 0 w 82"/>
                <a:gd name="T13" fmla="*/ 0 h 158"/>
                <a:gd name="T14" fmla="*/ 82 w 82"/>
                <a:gd name="T15" fmla="*/ 158 h 158"/>
              </a:gdLst>
              <a:ahLst/>
              <a:cxnLst>
                <a:cxn ang="T8">
                  <a:pos x="T0" y="T1"/>
                </a:cxn>
                <a:cxn ang="T9">
                  <a:pos x="T2" y="T3"/>
                </a:cxn>
                <a:cxn ang="T10">
                  <a:pos x="T4" y="T5"/>
                </a:cxn>
                <a:cxn ang="T11">
                  <a:pos x="T6" y="T7"/>
                </a:cxn>
              </a:cxnLst>
              <a:rect l="T12" t="T13" r="T14" b="T15"/>
              <a:pathLst>
                <a:path w="82" h="158">
                  <a:moveTo>
                    <a:pt x="0" y="136"/>
                  </a:moveTo>
                  <a:lnTo>
                    <a:pt x="82" y="0"/>
                  </a:lnTo>
                  <a:lnTo>
                    <a:pt x="74" y="158"/>
                  </a:lnTo>
                  <a:lnTo>
                    <a:pt x="0" y="136"/>
                  </a:lnTo>
                  <a:close/>
                </a:path>
              </a:pathLst>
            </a:custGeom>
            <a:solidFill>
              <a:srgbClr val="0000FF"/>
            </a:solidFill>
            <a:ln w="20638">
              <a:solidFill>
                <a:srgbClr val="0000FF"/>
              </a:solidFill>
              <a:round/>
              <a:headEnd/>
              <a:tailEnd/>
            </a:ln>
          </p:spPr>
          <p:txBody>
            <a:bodyPr/>
            <a:lstStyle/>
            <a:p>
              <a:endParaRPr lang="en-US"/>
            </a:p>
          </p:txBody>
        </p:sp>
        <p:sp>
          <p:nvSpPr>
            <p:cNvPr id="17459" name="Freeform 43"/>
            <p:cNvSpPr>
              <a:spLocks/>
            </p:cNvSpPr>
            <p:nvPr/>
          </p:nvSpPr>
          <p:spPr bwMode="auto">
            <a:xfrm>
              <a:off x="2071" y="2701"/>
              <a:ext cx="49" cy="78"/>
            </a:xfrm>
            <a:custGeom>
              <a:avLst/>
              <a:gdLst>
                <a:gd name="T0" fmla="*/ 6 w 98"/>
                <a:gd name="T1" fmla="*/ 39 h 156"/>
                <a:gd name="T2" fmla="*/ 0 w 98"/>
                <a:gd name="T3" fmla="*/ 0 h 156"/>
                <a:gd name="T4" fmla="*/ 25 w 98"/>
                <a:gd name="T5" fmla="*/ 31 h 156"/>
                <a:gd name="T6" fmla="*/ 6 w 98"/>
                <a:gd name="T7" fmla="*/ 39 h 156"/>
                <a:gd name="T8" fmla="*/ 0 60000 65536"/>
                <a:gd name="T9" fmla="*/ 0 60000 65536"/>
                <a:gd name="T10" fmla="*/ 0 60000 65536"/>
                <a:gd name="T11" fmla="*/ 0 60000 65536"/>
                <a:gd name="T12" fmla="*/ 0 w 98"/>
                <a:gd name="T13" fmla="*/ 0 h 156"/>
                <a:gd name="T14" fmla="*/ 98 w 98"/>
                <a:gd name="T15" fmla="*/ 156 h 156"/>
              </a:gdLst>
              <a:ahLst/>
              <a:cxnLst>
                <a:cxn ang="T8">
                  <a:pos x="T0" y="T1"/>
                </a:cxn>
                <a:cxn ang="T9">
                  <a:pos x="T2" y="T3"/>
                </a:cxn>
                <a:cxn ang="T10">
                  <a:pos x="T4" y="T5"/>
                </a:cxn>
                <a:cxn ang="T11">
                  <a:pos x="T6" y="T7"/>
                </a:cxn>
              </a:cxnLst>
              <a:rect l="T12" t="T13" r="T14" b="T15"/>
              <a:pathLst>
                <a:path w="98" h="156">
                  <a:moveTo>
                    <a:pt x="27" y="156"/>
                  </a:moveTo>
                  <a:lnTo>
                    <a:pt x="0" y="0"/>
                  </a:lnTo>
                  <a:lnTo>
                    <a:pt x="98" y="124"/>
                  </a:lnTo>
                  <a:lnTo>
                    <a:pt x="27" y="156"/>
                  </a:lnTo>
                  <a:close/>
                </a:path>
              </a:pathLst>
            </a:custGeom>
            <a:solidFill>
              <a:srgbClr val="0000FF"/>
            </a:solidFill>
            <a:ln w="20638">
              <a:solidFill>
                <a:srgbClr val="0000FF"/>
              </a:solidFill>
              <a:round/>
              <a:headEnd/>
              <a:tailEnd/>
            </a:ln>
          </p:spPr>
          <p:txBody>
            <a:bodyPr/>
            <a:lstStyle/>
            <a:p>
              <a:endParaRPr lang="en-US"/>
            </a:p>
          </p:txBody>
        </p:sp>
      </p:grpSp>
      <p:sp>
        <p:nvSpPr>
          <p:cNvPr id="213036" name="Rectangle 44"/>
          <p:cNvSpPr>
            <a:spLocks noGrp="1" noChangeArrowheads="1"/>
          </p:cNvSpPr>
          <p:nvPr>
            <p:ph type="title"/>
          </p:nvPr>
        </p:nvSpPr>
        <p:spPr>
          <a:xfrm>
            <a:off x="663575" y="0"/>
            <a:ext cx="7642225" cy="1143000"/>
          </a:xfrm>
          <a:noFill/>
        </p:spPr>
        <p:txBody>
          <a:bodyPr lIns="92075" tIns="46038" rIns="92075" bIns="46038"/>
          <a:lstStyle/>
          <a:p>
            <a:r>
              <a:rPr lang="en-US" dirty="0" smtClean="0">
                <a:solidFill>
                  <a:srgbClr val="FF0000"/>
                </a:solidFill>
              </a:rPr>
              <a:t>Eddy Current Testing</a:t>
            </a:r>
          </a:p>
        </p:txBody>
      </p:sp>
      <p:grpSp>
        <p:nvGrpSpPr>
          <p:cNvPr id="11" name="Group 45"/>
          <p:cNvGrpSpPr>
            <a:grpSpLocks/>
          </p:cNvGrpSpPr>
          <p:nvPr/>
        </p:nvGrpSpPr>
        <p:grpSpPr bwMode="auto">
          <a:xfrm>
            <a:off x="3886200" y="1447800"/>
            <a:ext cx="533400" cy="381000"/>
            <a:chOff x="2448" y="912"/>
            <a:chExt cx="336" cy="240"/>
          </a:xfrm>
        </p:grpSpPr>
        <p:sp>
          <p:nvSpPr>
            <p:cNvPr id="17444" name="Oval 46"/>
            <p:cNvSpPr>
              <a:spLocks noChangeArrowheads="1"/>
            </p:cNvSpPr>
            <p:nvPr/>
          </p:nvSpPr>
          <p:spPr bwMode="auto">
            <a:xfrm>
              <a:off x="2448" y="912"/>
              <a:ext cx="336" cy="240"/>
            </a:xfrm>
            <a:prstGeom prst="ellipse">
              <a:avLst/>
            </a:prstGeom>
            <a:solidFill>
              <a:schemeClr val="folHlink"/>
            </a:solidFill>
            <a:ln w="12700">
              <a:solidFill>
                <a:schemeClr val="tx1"/>
              </a:solidFill>
              <a:round/>
              <a:headEnd type="none" w="sm" len="sm"/>
              <a:tailEnd type="none" w="sm" len="sm"/>
            </a:ln>
          </p:spPr>
          <p:txBody>
            <a:bodyPr wrap="none" anchor="ctr"/>
            <a:lstStyle/>
            <a:p>
              <a:endParaRPr lang="en-US"/>
            </a:p>
          </p:txBody>
        </p:sp>
        <p:sp>
          <p:nvSpPr>
            <p:cNvPr id="17445" name="Freeform 47"/>
            <p:cNvSpPr>
              <a:spLocks/>
            </p:cNvSpPr>
            <p:nvPr/>
          </p:nvSpPr>
          <p:spPr bwMode="auto">
            <a:xfrm>
              <a:off x="2496" y="952"/>
              <a:ext cx="192" cy="160"/>
            </a:xfrm>
            <a:custGeom>
              <a:avLst/>
              <a:gdLst>
                <a:gd name="T0" fmla="*/ 0 w 192"/>
                <a:gd name="T1" fmla="*/ 104 h 160"/>
                <a:gd name="T2" fmla="*/ 48 w 192"/>
                <a:gd name="T3" fmla="*/ 8 h 160"/>
                <a:gd name="T4" fmla="*/ 144 w 192"/>
                <a:gd name="T5" fmla="*/ 152 h 160"/>
                <a:gd name="T6" fmla="*/ 192 w 192"/>
                <a:gd name="T7" fmla="*/ 56 h 160"/>
                <a:gd name="T8" fmla="*/ 0 60000 65536"/>
                <a:gd name="T9" fmla="*/ 0 60000 65536"/>
                <a:gd name="T10" fmla="*/ 0 60000 65536"/>
                <a:gd name="T11" fmla="*/ 0 60000 65536"/>
                <a:gd name="T12" fmla="*/ 0 w 192"/>
                <a:gd name="T13" fmla="*/ 0 h 160"/>
                <a:gd name="T14" fmla="*/ 192 w 192"/>
                <a:gd name="T15" fmla="*/ 160 h 160"/>
              </a:gdLst>
              <a:ahLst/>
              <a:cxnLst>
                <a:cxn ang="T8">
                  <a:pos x="T0" y="T1"/>
                </a:cxn>
                <a:cxn ang="T9">
                  <a:pos x="T2" y="T3"/>
                </a:cxn>
                <a:cxn ang="T10">
                  <a:pos x="T4" y="T5"/>
                </a:cxn>
                <a:cxn ang="T11">
                  <a:pos x="T6" y="T7"/>
                </a:cxn>
              </a:cxnLst>
              <a:rect l="T12" t="T13" r="T14" b="T15"/>
              <a:pathLst>
                <a:path w="192" h="160">
                  <a:moveTo>
                    <a:pt x="0" y="104"/>
                  </a:moveTo>
                  <a:cubicBezTo>
                    <a:pt x="12" y="52"/>
                    <a:pt x="24" y="0"/>
                    <a:pt x="48" y="8"/>
                  </a:cubicBezTo>
                  <a:cubicBezTo>
                    <a:pt x="72" y="16"/>
                    <a:pt x="120" y="144"/>
                    <a:pt x="144" y="152"/>
                  </a:cubicBezTo>
                  <a:cubicBezTo>
                    <a:pt x="168" y="160"/>
                    <a:pt x="184" y="80"/>
                    <a:pt x="192" y="56"/>
                  </a:cubicBezTo>
                </a:path>
              </a:pathLst>
            </a:custGeom>
            <a:noFill/>
            <a:ln w="12700">
              <a:solidFill>
                <a:srgbClr val="000000"/>
              </a:solidFill>
              <a:round/>
              <a:headEnd type="none" w="sm" len="sm"/>
              <a:tailEnd type="none" w="sm" len="sm"/>
            </a:ln>
          </p:spPr>
          <p:txBody>
            <a:bodyPr wrap="none" anchor="ctr"/>
            <a:lstStyle/>
            <a:p>
              <a:endParaRPr lang="en-US"/>
            </a:p>
          </p:txBody>
        </p:sp>
      </p:grpSp>
      <p:sp>
        <p:nvSpPr>
          <p:cNvPr id="213040" name="Line 48"/>
          <p:cNvSpPr>
            <a:spLocks noChangeShapeType="1"/>
          </p:cNvSpPr>
          <p:nvPr/>
        </p:nvSpPr>
        <p:spPr bwMode="auto">
          <a:xfrm>
            <a:off x="1682750" y="4899025"/>
            <a:ext cx="1905000" cy="722313"/>
          </a:xfrm>
          <a:prstGeom prst="line">
            <a:avLst/>
          </a:prstGeom>
          <a:noFill/>
          <a:ln w="28575">
            <a:solidFill>
              <a:srgbClr val="000000"/>
            </a:solidFill>
            <a:round/>
            <a:headEnd type="none" w="sm" len="sm"/>
            <a:tailEnd type="stealth" w="lg" len="lg"/>
          </a:ln>
        </p:spPr>
        <p:txBody>
          <a:bodyPr wrap="none" anchor="ctr"/>
          <a:lstStyle/>
          <a:p>
            <a:endParaRPr lang="en-US"/>
          </a:p>
        </p:txBody>
      </p:sp>
      <p:sp>
        <p:nvSpPr>
          <p:cNvPr id="213041" name="Line 49"/>
          <p:cNvSpPr>
            <a:spLocks noChangeShapeType="1"/>
          </p:cNvSpPr>
          <p:nvPr/>
        </p:nvSpPr>
        <p:spPr bwMode="auto">
          <a:xfrm>
            <a:off x="2286000" y="2362200"/>
            <a:ext cx="1524000" cy="1295400"/>
          </a:xfrm>
          <a:prstGeom prst="line">
            <a:avLst/>
          </a:prstGeom>
          <a:noFill/>
          <a:ln w="28575">
            <a:solidFill>
              <a:srgbClr val="000000"/>
            </a:solidFill>
            <a:round/>
            <a:headEnd type="none" w="sm" len="sm"/>
            <a:tailEnd type="stealth" w="lg" len="lg"/>
          </a:ln>
        </p:spPr>
        <p:txBody>
          <a:bodyPr wrap="none" anchor="ctr"/>
          <a:lstStyle/>
          <a:p>
            <a:endParaRPr lang="en-US"/>
          </a:p>
        </p:txBody>
      </p:sp>
      <p:sp>
        <p:nvSpPr>
          <p:cNvPr id="213042" name="Line 50"/>
          <p:cNvSpPr>
            <a:spLocks noChangeShapeType="1"/>
          </p:cNvSpPr>
          <p:nvPr/>
        </p:nvSpPr>
        <p:spPr bwMode="auto">
          <a:xfrm flipH="1">
            <a:off x="5791200" y="1905000"/>
            <a:ext cx="762000" cy="838200"/>
          </a:xfrm>
          <a:prstGeom prst="line">
            <a:avLst/>
          </a:prstGeom>
          <a:noFill/>
          <a:ln w="28575">
            <a:solidFill>
              <a:srgbClr val="000000"/>
            </a:solidFill>
            <a:round/>
            <a:headEnd type="none" w="sm" len="sm"/>
            <a:tailEnd type="stealth" w="lg" len="lg"/>
          </a:ln>
        </p:spPr>
        <p:txBody>
          <a:bodyPr wrap="none" anchor="ctr"/>
          <a:lstStyle/>
          <a:p>
            <a:endParaRPr lang="en-US"/>
          </a:p>
        </p:txBody>
      </p:sp>
      <p:sp>
        <p:nvSpPr>
          <p:cNvPr id="213043" name="Line 51"/>
          <p:cNvSpPr>
            <a:spLocks noChangeShapeType="1"/>
          </p:cNvSpPr>
          <p:nvPr/>
        </p:nvSpPr>
        <p:spPr bwMode="auto">
          <a:xfrm flipH="1" flipV="1">
            <a:off x="6235700" y="5778500"/>
            <a:ext cx="609600" cy="12700"/>
          </a:xfrm>
          <a:prstGeom prst="line">
            <a:avLst/>
          </a:prstGeom>
          <a:noFill/>
          <a:ln w="28575">
            <a:solidFill>
              <a:srgbClr val="000000"/>
            </a:solidFill>
            <a:round/>
            <a:headEnd type="none" w="sm" len="sm"/>
            <a:tailEnd type="stealth" w="lg" len="lg"/>
          </a:ln>
        </p:spPr>
        <p:txBody>
          <a:bodyPr wrap="none" anchor="ctr"/>
          <a:lstStyle/>
          <a:p>
            <a:endParaRPr lang="en-US"/>
          </a:p>
        </p:txBody>
      </p:sp>
      <p:sp>
        <p:nvSpPr>
          <p:cNvPr id="213044" name="Line 52"/>
          <p:cNvSpPr>
            <a:spLocks noChangeShapeType="1"/>
          </p:cNvSpPr>
          <p:nvPr/>
        </p:nvSpPr>
        <p:spPr bwMode="auto">
          <a:xfrm flipH="1">
            <a:off x="5321300" y="4059238"/>
            <a:ext cx="1260475" cy="1012825"/>
          </a:xfrm>
          <a:prstGeom prst="line">
            <a:avLst/>
          </a:prstGeom>
          <a:noFill/>
          <a:ln w="28575">
            <a:solidFill>
              <a:srgbClr val="000000"/>
            </a:solidFill>
            <a:round/>
            <a:headEnd type="none" w="sm" len="sm"/>
            <a:tailEnd type="stealth" w="lg" len="lg"/>
          </a:ln>
        </p:spPr>
        <p:txBody>
          <a:bodyPr wrap="none" anchor="ctr"/>
          <a:lstStyle/>
          <a:p>
            <a:endParaRPr lang="en-US"/>
          </a:p>
        </p:txBody>
      </p:sp>
      <p:grpSp>
        <p:nvGrpSpPr>
          <p:cNvPr id="12" name="Group 53"/>
          <p:cNvGrpSpPr>
            <a:grpSpLocks/>
          </p:cNvGrpSpPr>
          <p:nvPr/>
        </p:nvGrpSpPr>
        <p:grpSpPr bwMode="auto">
          <a:xfrm>
            <a:off x="3581400" y="5257800"/>
            <a:ext cx="1600200" cy="609600"/>
            <a:chOff x="2256" y="3312"/>
            <a:chExt cx="1008" cy="384"/>
          </a:xfrm>
        </p:grpSpPr>
        <p:grpSp>
          <p:nvGrpSpPr>
            <p:cNvPr id="13" name="Group 54"/>
            <p:cNvGrpSpPr>
              <a:grpSpLocks/>
            </p:cNvGrpSpPr>
            <p:nvPr/>
          </p:nvGrpSpPr>
          <p:grpSpPr bwMode="auto">
            <a:xfrm>
              <a:off x="2256" y="3312"/>
              <a:ext cx="1008" cy="384"/>
              <a:chOff x="2256" y="3312"/>
              <a:chExt cx="1008" cy="384"/>
            </a:xfrm>
          </p:grpSpPr>
          <p:sp>
            <p:nvSpPr>
              <p:cNvPr id="17439" name="Oval 55"/>
              <p:cNvSpPr>
                <a:spLocks noChangeArrowheads="1"/>
              </p:cNvSpPr>
              <p:nvPr/>
            </p:nvSpPr>
            <p:spPr bwMode="auto">
              <a:xfrm>
                <a:off x="2544" y="3456"/>
                <a:ext cx="432" cy="96"/>
              </a:xfrm>
              <a:prstGeom prst="ellipse">
                <a:avLst/>
              </a:prstGeom>
              <a:noFill/>
              <a:ln w="12700">
                <a:solidFill>
                  <a:srgbClr val="008A55"/>
                </a:solidFill>
                <a:round/>
                <a:headEnd type="none" w="sm" len="sm"/>
                <a:tailEnd type="none" w="sm" len="sm"/>
              </a:ln>
            </p:spPr>
            <p:txBody>
              <a:bodyPr wrap="none" anchor="ctr"/>
              <a:lstStyle/>
              <a:p>
                <a:endParaRPr lang="en-US"/>
              </a:p>
            </p:txBody>
          </p:sp>
          <p:sp>
            <p:nvSpPr>
              <p:cNvPr id="17440" name="Oval 56"/>
              <p:cNvSpPr>
                <a:spLocks noChangeArrowheads="1"/>
              </p:cNvSpPr>
              <p:nvPr/>
            </p:nvSpPr>
            <p:spPr bwMode="auto">
              <a:xfrm>
                <a:off x="2448" y="3408"/>
                <a:ext cx="624" cy="192"/>
              </a:xfrm>
              <a:prstGeom prst="ellipse">
                <a:avLst/>
              </a:prstGeom>
              <a:noFill/>
              <a:ln w="12700">
                <a:solidFill>
                  <a:srgbClr val="008A55"/>
                </a:solidFill>
                <a:round/>
                <a:headEnd type="none" w="sm" len="sm"/>
                <a:tailEnd type="none" w="sm" len="sm"/>
              </a:ln>
            </p:spPr>
            <p:txBody>
              <a:bodyPr wrap="none" anchor="ctr"/>
              <a:lstStyle/>
              <a:p>
                <a:endParaRPr lang="en-US"/>
              </a:p>
            </p:txBody>
          </p:sp>
          <p:sp>
            <p:nvSpPr>
              <p:cNvPr id="17441" name="Oval 57"/>
              <p:cNvSpPr>
                <a:spLocks noChangeArrowheads="1"/>
              </p:cNvSpPr>
              <p:nvPr/>
            </p:nvSpPr>
            <p:spPr bwMode="auto">
              <a:xfrm>
                <a:off x="2352" y="3360"/>
                <a:ext cx="816" cy="288"/>
              </a:xfrm>
              <a:prstGeom prst="ellipse">
                <a:avLst/>
              </a:prstGeom>
              <a:noFill/>
              <a:ln w="12700">
                <a:solidFill>
                  <a:srgbClr val="008A55"/>
                </a:solidFill>
                <a:round/>
                <a:headEnd type="none" w="sm" len="sm"/>
                <a:tailEnd type="none" w="sm" len="sm"/>
              </a:ln>
            </p:spPr>
            <p:txBody>
              <a:bodyPr wrap="none" anchor="ctr"/>
              <a:lstStyle/>
              <a:p>
                <a:endParaRPr lang="en-US"/>
              </a:p>
            </p:txBody>
          </p:sp>
          <p:sp>
            <p:nvSpPr>
              <p:cNvPr id="17442" name="Oval 58"/>
              <p:cNvSpPr>
                <a:spLocks noChangeArrowheads="1"/>
              </p:cNvSpPr>
              <p:nvPr/>
            </p:nvSpPr>
            <p:spPr bwMode="auto">
              <a:xfrm>
                <a:off x="2256" y="3312"/>
                <a:ext cx="1008" cy="384"/>
              </a:xfrm>
              <a:prstGeom prst="ellipse">
                <a:avLst/>
              </a:prstGeom>
              <a:noFill/>
              <a:ln w="12700">
                <a:solidFill>
                  <a:srgbClr val="008A55"/>
                </a:solidFill>
                <a:round/>
                <a:headEnd type="none" w="sm" len="sm"/>
                <a:tailEnd type="none" w="sm" len="sm"/>
              </a:ln>
            </p:spPr>
            <p:txBody>
              <a:bodyPr wrap="none" anchor="ctr"/>
              <a:lstStyle/>
              <a:p>
                <a:endParaRPr lang="en-US"/>
              </a:p>
            </p:txBody>
          </p:sp>
          <p:sp>
            <p:nvSpPr>
              <p:cNvPr id="17443" name="Oval 59"/>
              <p:cNvSpPr>
                <a:spLocks noChangeArrowheads="1"/>
              </p:cNvSpPr>
              <p:nvPr/>
            </p:nvSpPr>
            <p:spPr bwMode="auto">
              <a:xfrm>
                <a:off x="2688" y="3486"/>
                <a:ext cx="135" cy="39"/>
              </a:xfrm>
              <a:prstGeom prst="ellipse">
                <a:avLst/>
              </a:prstGeom>
              <a:noFill/>
              <a:ln w="12700">
                <a:solidFill>
                  <a:srgbClr val="008A55"/>
                </a:solidFill>
                <a:round/>
                <a:headEnd type="none" w="sm" len="sm"/>
                <a:tailEnd type="none" w="sm" len="sm"/>
              </a:ln>
            </p:spPr>
            <p:txBody>
              <a:bodyPr wrap="none" anchor="ctr"/>
              <a:lstStyle/>
              <a:p>
                <a:endParaRPr lang="en-US"/>
              </a:p>
            </p:txBody>
          </p:sp>
        </p:grpSp>
        <p:sp>
          <p:nvSpPr>
            <p:cNvPr id="17435" name="Line 60"/>
            <p:cNvSpPr>
              <a:spLocks noChangeShapeType="1"/>
            </p:cNvSpPr>
            <p:nvPr/>
          </p:nvSpPr>
          <p:spPr bwMode="auto">
            <a:xfrm flipH="1">
              <a:off x="2881" y="3666"/>
              <a:ext cx="127" cy="10"/>
            </a:xfrm>
            <a:prstGeom prst="line">
              <a:avLst/>
            </a:prstGeom>
            <a:noFill/>
            <a:ln w="12700">
              <a:solidFill>
                <a:srgbClr val="008A55"/>
              </a:solidFill>
              <a:round/>
              <a:headEnd type="none" w="sm" len="sm"/>
              <a:tailEnd type="stealth" w="med" len="lg"/>
            </a:ln>
          </p:spPr>
          <p:txBody>
            <a:bodyPr/>
            <a:lstStyle/>
            <a:p>
              <a:endParaRPr lang="en-US"/>
            </a:p>
          </p:txBody>
        </p:sp>
        <p:sp>
          <p:nvSpPr>
            <p:cNvPr id="17436" name="Line 61"/>
            <p:cNvSpPr>
              <a:spLocks noChangeShapeType="1"/>
            </p:cNvSpPr>
            <p:nvPr/>
          </p:nvSpPr>
          <p:spPr bwMode="auto">
            <a:xfrm flipH="1" flipV="1">
              <a:off x="2758" y="3626"/>
              <a:ext cx="109" cy="9"/>
            </a:xfrm>
            <a:prstGeom prst="line">
              <a:avLst/>
            </a:prstGeom>
            <a:noFill/>
            <a:ln w="12700">
              <a:solidFill>
                <a:srgbClr val="008A55"/>
              </a:solidFill>
              <a:round/>
              <a:headEnd type="none" w="sm" len="sm"/>
              <a:tailEnd type="stealth" w="med" len="lg"/>
            </a:ln>
          </p:spPr>
          <p:txBody>
            <a:bodyPr/>
            <a:lstStyle/>
            <a:p>
              <a:endParaRPr lang="en-US"/>
            </a:p>
          </p:txBody>
        </p:sp>
        <p:sp>
          <p:nvSpPr>
            <p:cNvPr id="17437" name="Line 62"/>
            <p:cNvSpPr>
              <a:spLocks noChangeShapeType="1"/>
            </p:cNvSpPr>
            <p:nvPr/>
          </p:nvSpPr>
          <p:spPr bwMode="auto">
            <a:xfrm flipH="1" flipV="1">
              <a:off x="2656" y="3580"/>
              <a:ext cx="128" cy="18"/>
            </a:xfrm>
            <a:prstGeom prst="line">
              <a:avLst/>
            </a:prstGeom>
            <a:noFill/>
            <a:ln w="12700">
              <a:solidFill>
                <a:srgbClr val="008A55"/>
              </a:solidFill>
              <a:round/>
              <a:headEnd type="none" w="sm" len="sm"/>
              <a:tailEnd type="stealth" w="med" len="lg"/>
            </a:ln>
          </p:spPr>
          <p:txBody>
            <a:bodyPr/>
            <a:lstStyle/>
            <a:p>
              <a:endParaRPr lang="en-US"/>
            </a:p>
          </p:txBody>
        </p:sp>
        <p:sp>
          <p:nvSpPr>
            <p:cNvPr id="17438" name="Line 63"/>
            <p:cNvSpPr>
              <a:spLocks noChangeShapeType="1"/>
            </p:cNvSpPr>
            <p:nvPr/>
          </p:nvSpPr>
          <p:spPr bwMode="auto">
            <a:xfrm flipH="1" flipV="1">
              <a:off x="2534" y="3502"/>
              <a:ext cx="108" cy="45"/>
            </a:xfrm>
            <a:prstGeom prst="line">
              <a:avLst/>
            </a:prstGeom>
            <a:noFill/>
            <a:ln w="12700">
              <a:solidFill>
                <a:srgbClr val="008A55"/>
              </a:solidFill>
              <a:round/>
              <a:headEnd type="none" w="sm" len="sm"/>
              <a:tailEnd type="stealth" w="med" len="lg"/>
            </a:ln>
          </p:spPr>
          <p:txBody>
            <a:bodyPr/>
            <a:lstStyle/>
            <a:p>
              <a:endParaRPr lang="en-US"/>
            </a:p>
          </p:txBody>
        </p:sp>
      </p:grpSp>
      <p:grpSp>
        <p:nvGrpSpPr>
          <p:cNvPr id="14" name="Group 64"/>
          <p:cNvGrpSpPr>
            <a:grpSpLocks/>
          </p:cNvGrpSpPr>
          <p:nvPr/>
        </p:nvGrpSpPr>
        <p:grpSpPr bwMode="auto">
          <a:xfrm>
            <a:off x="3214688" y="4921250"/>
            <a:ext cx="2271712" cy="884238"/>
            <a:chOff x="2025" y="3100"/>
            <a:chExt cx="1431" cy="557"/>
          </a:xfrm>
        </p:grpSpPr>
        <p:grpSp>
          <p:nvGrpSpPr>
            <p:cNvPr id="15" name="Group 65"/>
            <p:cNvGrpSpPr>
              <a:grpSpLocks/>
            </p:cNvGrpSpPr>
            <p:nvPr/>
          </p:nvGrpSpPr>
          <p:grpSpPr bwMode="auto">
            <a:xfrm>
              <a:off x="2743" y="3122"/>
              <a:ext cx="713" cy="535"/>
              <a:chOff x="2743" y="3122"/>
              <a:chExt cx="713" cy="535"/>
            </a:xfrm>
          </p:grpSpPr>
          <p:sp>
            <p:nvSpPr>
              <p:cNvPr id="17432" name="Freeform 66"/>
              <p:cNvSpPr>
                <a:spLocks/>
              </p:cNvSpPr>
              <p:nvPr/>
            </p:nvSpPr>
            <p:spPr bwMode="auto">
              <a:xfrm>
                <a:off x="2743" y="3122"/>
                <a:ext cx="713" cy="535"/>
              </a:xfrm>
              <a:custGeom>
                <a:avLst/>
                <a:gdLst>
                  <a:gd name="T0" fmla="*/ 0 w 713"/>
                  <a:gd name="T1" fmla="*/ 412 h 535"/>
                  <a:gd name="T2" fmla="*/ 66 w 713"/>
                  <a:gd name="T3" fmla="*/ 171 h 535"/>
                  <a:gd name="T4" fmla="*/ 311 w 713"/>
                  <a:gd name="T5" fmla="*/ 14 h 535"/>
                  <a:gd name="T6" fmla="*/ 558 w 713"/>
                  <a:gd name="T7" fmla="*/ 87 h 535"/>
                  <a:gd name="T8" fmla="*/ 667 w 713"/>
                  <a:gd name="T9" fmla="*/ 261 h 535"/>
                  <a:gd name="T10" fmla="*/ 686 w 713"/>
                  <a:gd name="T11" fmla="*/ 371 h 535"/>
                  <a:gd name="T12" fmla="*/ 713 w 713"/>
                  <a:gd name="T13" fmla="*/ 535 h 535"/>
                  <a:gd name="T14" fmla="*/ 0 60000 65536"/>
                  <a:gd name="T15" fmla="*/ 0 60000 65536"/>
                  <a:gd name="T16" fmla="*/ 0 60000 65536"/>
                  <a:gd name="T17" fmla="*/ 0 60000 65536"/>
                  <a:gd name="T18" fmla="*/ 0 60000 65536"/>
                  <a:gd name="T19" fmla="*/ 0 60000 65536"/>
                  <a:gd name="T20" fmla="*/ 0 60000 65536"/>
                  <a:gd name="T21" fmla="*/ 0 w 713"/>
                  <a:gd name="T22" fmla="*/ 0 h 535"/>
                  <a:gd name="T23" fmla="*/ 713 w 713"/>
                  <a:gd name="T24" fmla="*/ 535 h 5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3" h="535">
                    <a:moveTo>
                      <a:pt x="0" y="412"/>
                    </a:moveTo>
                    <a:cubicBezTo>
                      <a:pt x="11" y="372"/>
                      <a:pt x="14" y="237"/>
                      <a:pt x="66" y="171"/>
                    </a:cubicBezTo>
                    <a:cubicBezTo>
                      <a:pt x="118" y="105"/>
                      <a:pt x="229" y="28"/>
                      <a:pt x="311" y="14"/>
                    </a:cubicBezTo>
                    <a:cubicBezTo>
                      <a:pt x="393" y="0"/>
                      <a:pt x="499" y="46"/>
                      <a:pt x="558" y="87"/>
                    </a:cubicBezTo>
                    <a:cubicBezTo>
                      <a:pt x="617" y="128"/>
                      <a:pt x="646" y="214"/>
                      <a:pt x="667" y="261"/>
                    </a:cubicBezTo>
                    <a:cubicBezTo>
                      <a:pt x="688" y="308"/>
                      <a:pt x="678" y="325"/>
                      <a:pt x="686" y="371"/>
                    </a:cubicBezTo>
                    <a:cubicBezTo>
                      <a:pt x="694" y="417"/>
                      <a:pt x="708" y="501"/>
                      <a:pt x="713" y="535"/>
                    </a:cubicBezTo>
                  </a:path>
                </a:pathLst>
              </a:custGeom>
              <a:noFill/>
              <a:ln w="12700">
                <a:solidFill>
                  <a:schemeClr val="bg1"/>
                </a:solidFill>
                <a:round/>
                <a:headEnd type="none" w="sm" len="sm"/>
                <a:tailEnd type="none" w="sm" len="sm"/>
              </a:ln>
            </p:spPr>
            <p:txBody>
              <a:bodyPr/>
              <a:lstStyle/>
              <a:p>
                <a:endParaRPr lang="en-US"/>
              </a:p>
            </p:txBody>
          </p:sp>
          <p:sp>
            <p:nvSpPr>
              <p:cNvPr id="17433" name="Freeform 67"/>
              <p:cNvSpPr>
                <a:spLocks/>
              </p:cNvSpPr>
              <p:nvPr/>
            </p:nvSpPr>
            <p:spPr bwMode="auto">
              <a:xfrm>
                <a:off x="2783" y="3223"/>
                <a:ext cx="536" cy="370"/>
              </a:xfrm>
              <a:custGeom>
                <a:avLst/>
                <a:gdLst>
                  <a:gd name="T0" fmla="*/ 1 w 536"/>
                  <a:gd name="T1" fmla="*/ 302 h 370"/>
                  <a:gd name="T2" fmla="*/ 49 w 536"/>
                  <a:gd name="T3" fmla="*/ 103 h 370"/>
                  <a:gd name="T4" fmla="*/ 298 w 536"/>
                  <a:gd name="T5" fmla="*/ 4 h 370"/>
                  <a:gd name="T6" fmla="*/ 435 w 536"/>
                  <a:gd name="T7" fmla="*/ 78 h 370"/>
                  <a:gd name="T8" fmla="*/ 518 w 536"/>
                  <a:gd name="T9" fmla="*/ 206 h 370"/>
                  <a:gd name="T10" fmla="*/ 536 w 536"/>
                  <a:gd name="T11" fmla="*/ 370 h 370"/>
                  <a:gd name="T12" fmla="*/ 0 60000 65536"/>
                  <a:gd name="T13" fmla="*/ 0 60000 65536"/>
                  <a:gd name="T14" fmla="*/ 0 60000 65536"/>
                  <a:gd name="T15" fmla="*/ 0 60000 65536"/>
                  <a:gd name="T16" fmla="*/ 0 60000 65536"/>
                  <a:gd name="T17" fmla="*/ 0 60000 65536"/>
                  <a:gd name="T18" fmla="*/ 0 w 536"/>
                  <a:gd name="T19" fmla="*/ 0 h 370"/>
                  <a:gd name="T20" fmla="*/ 536 w 536"/>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536" h="370">
                    <a:moveTo>
                      <a:pt x="1" y="302"/>
                    </a:moveTo>
                    <a:cubicBezTo>
                      <a:pt x="9" y="269"/>
                      <a:pt x="0" y="153"/>
                      <a:pt x="49" y="103"/>
                    </a:cubicBezTo>
                    <a:cubicBezTo>
                      <a:pt x="98" y="53"/>
                      <a:pt x="234" y="8"/>
                      <a:pt x="298" y="4"/>
                    </a:cubicBezTo>
                    <a:cubicBezTo>
                      <a:pt x="362" y="0"/>
                      <a:pt x="398" y="44"/>
                      <a:pt x="435" y="78"/>
                    </a:cubicBezTo>
                    <a:cubicBezTo>
                      <a:pt x="472" y="112"/>
                      <a:pt x="501" y="157"/>
                      <a:pt x="518" y="206"/>
                    </a:cubicBezTo>
                    <a:cubicBezTo>
                      <a:pt x="535" y="255"/>
                      <a:pt x="532" y="336"/>
                      <a:pt x="536" y="370"/>
                    </a:cubicBezTo>
                  </a:path>
                </a:pathLst>
              </a:custGeom>
              <a:noFill/>
              <a:ln w="12700">
                <a:solidFill>
                  <a:schemeClr val="bg1"/>
                </a:solidFill>
                <a:round/>
                <a:headEnd type="none" w="sm" len="sm"/>
                <a:tailEnd type="none" w="sm" len="sm"/>
              </a:ln>
            </p:spPr>
            <p:txBody>
              <a:bodyPr/>
              <a:lstStyle/>
              <a:p>
                <a:endParaRPr lang="en-US"/>
              </a:p>
            </p:txBody>
          </p:sp>
        </p:grpSp>
        <p:grpSp>
          <p:nvGrpSpPr>
            <p:cNvPr id="16" name="Group 68"/>
            <p:cNvGrpSpPr>
              <a:grpSpLocks/>
            </p:cNvGrpSpPr>
            <p:nvPr/>
          </p:nvGrpSpPr>
          <p:grpSpPr bwMode="auto">
            <a:xfrm flipH="1">
              <a:off x="2025" y="3100"/>
              <a:ext cx="713" cy="535"/>
              <a:chOff x="2743" y="3122"/>
              <a:chExt cx="713" cy="535"/>
            </a:xfrm>
          </p:grpSpPr>
          <p:sp>
            <p:nvSpPr>
              <p:cNvPr id="17430" name="Freeform 69"/>
              <p:cNvSpPr>
                <a:spLocks/>
              </p:cNvSpPr>
              <p:nvPr/>
            </p:nvSpPr>
            <p:spPr bwMode="auto">
              <a:xfrm>
                <a:off x="2743" y="3122"/>
                <a:ext cx="713" cy="535"/>
              </a:xfrm>
              <a:custGeom>
                <a:avLst/>
                <a:gdLst>
                  <a:gd name="T0" fmla="*/ 0 w 713"/>
                  <a:gd name="T1" fmla="*/ 412 h 535"/>
                  <a:gd name="T2" fmla="*/ 66 w 713"/>
                  <a:gd name="T3" fmla="*/ 171 h 535"/>
                  <a:gd name="T4" fmla="*/ 311 w 713"/>
                  <a:gd name="T5" fmla="*/ 14 h 535"/>
                  <a:gd name="T6" fmla="*/ 558 w 713"/>
                  <a:gd name="T7" fmla="*/ 87 h 535"/>
                  <a:gd name="T8" fmla="*/ 667 w 713"/>
                  <a:gd name="T9" fmla="*/ 261 h 535"/>
                  <a:gd name="T10" fmla="*/ 686 w 713"/>
                  <a:gd name="T11" fmla="*/ 371 h 535"/>
                  <a:gd name="T12" fmla="*/ 713 w 713"/>
                  <a:gd name="T13" fmla="*/ 535 h 535"/>
                  <a:gd name="T14" fmla="*/ 0 60000 65536"/>
                  <a:gd name="T15" fmla="*/ 0 60000 65536"/>
                  <a:gd name="T16" fmla="*/ 0 60000 65536"/>
                  <a:gd name="T17" fmla="*/ 0 60000 65536"/>
                  <a:gd name="T18" fmla="*/ 0 60000 65536"/>
                  <a:gd name="T19" fmla="*/ 0 60000 65536"/>
                  <a:gd name="T20" fmla="*/ 0 60000 65536"/>
                  <a:gd name="T21" fmla="*/ 0 w 713"/>
                  <a:gd name="T22" fmla="*/ 0 h 535"/>
                  <a:gd name="T23" fmla="*/ 713 w 713"/>
                  <a:gd name="T24" fmla="*/ 535 h 5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3" h="535">
                    <a:moveTo>
                      <a:pt x="0" y="412"/>
                    </a:moveTo>
                    <a:cubicBezTo>
                      <a:pt x="11" y="372"/>
                      <a:pt x="14" y="237"/>
                      <a:pt x="66" y="171"/>
                    </a:cubicBezTo>
                    <a:cubicBezTo>
                      <a:pt x="118" y="105"/>
                      <a:pt x="229" y="28"/>
                      <a:pt x="311" y="14"/>
                    </a:cubicBezTo>
                    <a:cubicBezTo>
                      <a:pt x="393" y="0"/>
                      <a:pt x="499" y="46"/>
                      <a:pt x="558" y="87"/>
                    </a:cubicBezTo>
                    <a:cubicBezTo>
                      <a:pt x="617" y="128"/>
                      <a:pt x="646" y="214"/>
                      <a:pt x="667" y="261"/>
                    </a:cubicBezTo>
                    <a:cubicBezTo>
                      <a:pt x="688" y="308"/>
                      <a:pt x="678" y="325"/>
                      <a:pt x="686" y="371"/>
                    </a:cubicBezTo>
                    <a:cubicBezTo>
                      <a:pt x="694" y="417"/>
                      <a:pt x="708" y="501"/>
                      <a:pt x="713" y="535"/>
                    </a:cubicBezTo>
                  </a:path>
                </a:pathLst>
              </a:custGeom>
              <a:noFill/>
              <a:ln w="12700">
                <a:solidFill>
                  <a:schemeClr val="bg1"/>
                </a:solidFill>
                <a:round/>
                <a:headEnd type="none" w="sm" len="sm"/>
                <a:tailEnd type="none" w="sm" len="sm"/>
              </a:ln>
            </p:spPr>
            <p:txBody>
              <a:bodyPr/>
              <a:lstStyle/>
              <a:p>
                <a:endParaRPr lang="en-US"/>
              </a:p>
            </p:txBody>
          </p:sp>
          <p:sp>
            <p:nvSpPr>
              <p:cNvPr id="17431" name="Freeform 70"/>
              <p:cNvSpPr>
                <a:spLocks/>
              </p:cNvSpPr>
              <p:nvPr/>
            </p:nvSpPr>
            <p:spPr bwMode="auto">
              <a:xfrm>
                <a:off x="2783" y="3223"/>
                <a:ext cx="536" cy="370"/>
              </a:xfrm>
              <a:custGeom>
                <a:avLst/>
                <a:gdLst>
                  <a:gd name="T0" fmla="*/ 1 w 536"/>
                  <a:gd name="T1" fmla="*/ 302 h 370"/>
                  <a:gd name="T2" fmla="*/ 49 w 536"/>
                  <a:gd name="T3" fmla="*/ 103 h 370"/>
                  <a:gd name="T4" fmla="*/ 298 w 536"/>
                  <a:gd name="T5" fmla="*/ 4 h 370"/>
                  <a:gd name="T6" fmla="*/ 435 w 536"/>
                  <a:gd name="T7" fmla="*/ 78 h 370"/>
                  <a:gd name="T8" fmla="*/ 518 w 536"/>
                  <a:gd name="T9" fmla="*/ 206 h 370"/>
                  <a:gd name="T10" fmla="*/ 536 w 536"/>
                  <a:gd name="T11" fmla="*/ 370 h 370"/>
                  <a:gd name="T12" fmla="*/ 0 60000 65536"/>
                  <a:gd name="T13" fmla="*/ 0 60000 65536"/>
                  <a:gd name="T14" fmla="*/ 0 60000 65536"/>
                  <a:gd name="T15" fmla="*/ 0 60000 65536"/>
                  <a:gd name="T16" fmla="*/ 0 60000 65536"/>
                  <a:gd name="T17" fmla="*/ 0 60000 65536"/>
                  <a:gd name="T18" fmla="*/ 0 w 536"/>
                  <a:gd name="T19" fmla="*/ 0 h 370"/>
                  <a:gd name="T20" fmla="*/ 536 w 536"/>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536" h="370">
                    <a:moveTo>
                      <a:pt x="1" y="302"/>
                    </a:moveTo>
                    <a:cubicBezTo>
                      <a:pt x="9" y="269"/>
                      <a:pt x="0" y="153"/>
                      <a:pt x="49" y="103"/>
                    </a:cubicBezTo>
                    <a:cubicBezTo>
                      <a:pt x="98" y="53"/>
                      <a:pt x="234" y="8"/>
                      <a:pt x="298" y="4"/>
                    </a:cubicBezTo>
                    <a:cubicBezTo>
                      <a:pt x="362" y="0"/>
                      <a:pt x="398" y="44"/>
                      <a:pt x="435" y="78"/>
                    </a:cubicBezTo>
                    <a:cubicBezTo>
                      <a:pt x="472" y="112"/>
                      <a:pt x="501" y="157"/>
                      <a:pt x="518" y="206"/>
                    </a:cubicBezTo>
                    <a:cubicBezTo>
                      <a:pt x="535" y="255"/>
                      <a:pt x="532" y="336"/>
                      <a:pt x="536" y="370"/>
                    </a:cubicBezTo>
                  </a:path>
                </a:pathLst>
              </a:custGeom>
              <a:noFill/>
              <a:ln w="12700">
                <a:solidFill>
                  <a:schemeClr val="bg1"/>
                </a:solidFill>
                <a:round/>
                <a:headEnd type="none" w="sm" len="sm"/>
                <a:tailEnd type="none" w="sm" len="sm"/>
              </a:ln>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13036"/>
                                        </p:tgtEl>
                                        <p:attrNameLst>
                                          <p:attrName>style.visibility</p:attrName>
                                        </p:attrNameLst>
                                      </p:cBhvr>
                                      <p:to>
                                        <p:strVal val="visible"/>
                                      </p:to>
                                    </p:set>
                                    <p:anim calcmode="lin" valueType="num">
                                      <p:cBhvr>
                                        <p:cTn id="7" dur="1000" fill="hold"/>
                                        <p:tgtEl>
                                          <p:spTgt spid="213036"/>
                                        </p:tgtEl>
                                        <p:attrNameLst>
                                          <p:attrName>ppt_w</p:attrName>
                                        </p:attrNameLst>
                                      </p:cBhvr>
                                      <p:tavLst>
                                        <p:tav tm="0">
                                          <p:val>
                                            <p:fltVal val="0"/>
                                          </p:val>
                                        </p:tav>
                                        <p:tav tm="100000">
                                          <p:val>
                                            <p:strVal val="#ppt_w"/>
                                          </p:val>
                                        </p:tav>
                                      </p:tavLst>
                                    </p:anim>
                                    <p:anim calcmode="lin" valueType="num">
                                      <p:cBhvr>
                                        <p:cTn id="8" dur="1000" fill="hold"/>
                                        <p:tgtEl>
                                          <p:spTgt spid="213036"/>
                                        </p:tgtEl>
                                        <p:attrNameLst>
                                          <p:attrName>ppt_h</p:attrName>
                                        </p:attrNameLst>
                                      </p:cBhvr>
                                      <p:tavLst>
                                        <p:tav tm="0">
                                          <p:val>
                                            <p:fltVal val="0"/>
                                          </p:val>
                                        </p:tav>
                                        <p:tav tm="100000">
                                          <p:val>
                                            <p:strVal val="#ppt_h"/>
                                          </p:val>
                                        </p:tav>
                                      </p:tavLst>
                                    </p:anim>
                                    <p:anim calcmode="lin" valueType="num">
                                      <p:cBhvr>
                                        <p:cTn id="9" dur="1000" fill="hold"/>
                                        <p:tgtEl>
                                          <p:spTgt spid="21303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303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212994"/>
                                        </p:tgtEl>
                                        <p:attrNameLst>
                                          <p:attrName>style.visibility</p:attrName>
                                        </p:attrNameLst>
                                      </p:cBhvr>
                                      <p:to>
                                        <p:strVal val="visible"/>
                                      </p:to>
                                    </p:set>
                                    <p:animEffect transition="in" filter="checkerboard(across)">
                                      <p:cBhvr>
                                        <p:cTn id="14" dur="500"/>
                                        <p:tgtEl>
                                          <p:spTgt spid="212994"/>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213041"/>
                                        </p:tgtEl>
                                        <p:attrNameLst>
                                          <p:attrName>style.visibility</p:attrName>
                                        </p:attrNameLst>
                                      </p:cBhvr>
                                      <p:to>
                                        <p:strVal val="visible"/>
                                      </p:to>
                                    </p:set>
                                    <p:anim calcmode="lin" valueType="num">
                                      <p:cBhvr additive="base">
                                        <p:cTn id="23" dur="500" fill="hold"/>
                                        <p:tgtEl>
                                          <p:spTgt spid="213041"/>
                                        </p:tgtEl>
                                        <p:attrNameLst>
                                          <p:attrName>ppt_x</p:attrName>
                                        </p:attrNameLst>
                                      </p:cBhvr>
                                      <p:tavLst>
                                        <p:tav tm="0">
                                          <p:val>
                                            <p:strVal val="0-#ppt_w/2"/>
                                          </p:val>
                                        </p:tav>
                                        <p:tav tm="100000">
                                          <p:val>
                                            <p:strVal val="#ppt_x"/>
                                          </p:val>
                                        </p:tav>
                                      </p:tavLst>
                                    </p:anim>
                                    <p:anim calcmode="lin" valueType="num">
                                      <p:cBhvr additive="base">
                                        <p:cTn id="24" dur="500" fill="hold"/>
                                        <p:tgtEl>
                                          <p:spTgt spid="213041"/>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9" fill="hold" grpId="0" nodeType="afterEffect">
                                  <p:stCondLst>
                                    <p:cond delay="0"/>
                                  </p:stCondLst>
                                  <p:childTnLst>
                                    <p:set>
                                      <p:cBhvr>
                                        <p:cTn id="27" dur="1" fill="hold">
                                          <p:stCondLst>
                                            <p:cond delay="0"/>
                                          </p:stCondLst>
                                        </p:cTn>
                                        <p:tgtEl>
                                          <p:spTgt spid="212999"/>
                                        </p:tgtEl>
                                        <p:attrNameLst>
                                          <p:attrName>style.visibility</p:attrName>
                                        </p:attrNameLst>
                                      </p:cBhvr>
                                      <p:to>
                                        <p:strVal val="visible"/>
                                      </p:to>
                                    </p:set>
                                    <p:anim calcmode="lin" valueType="num">
                                      <p:cBhvr additive="base">
                                        <p:cTn id="28" dur="500" fill="hold"/>
                                        <p:tgtEl>
                                          <p:spTgt spid="212999"/>
                                        </p:tgtEl>
                                        <p:attrNameLst>
                                          <p:attrName>ppt_x</p:attrName>
                                        </p:attrNameLst>
                                      </p:cBhvr>
                                      <p:tavLst>
                                        <p:tav tm="0">
                                          <p:val>
                                            <p:strVal val="0-#ppt_w/2"/>
                                          </p:val>
                                        </p:tav>
                                        <p:tav tm="100000">
                                          <p:val>
                                            <p:strVal val="#ppt_x"/>
                                          </p:val>
                                        </p:tav>
                                      </p:tavLst>
                                    </p:anim>
                                    <p:anim calcmode="lin" valueType="num">
                                      <p:cBhvr additive="base">
                                        <p:cTn id="29" dur="500" fill="hold"/>
                                        <p:tgtEl>
                                          <p:spTgt spid="212999"/>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par>
                          <p:cTn id="34" fill="hold">
                            <p:stCondLst>
                              <p:cond delay="500"/>
                            </p:stCondLst>
                            <p:childTnLst>
                              <p:par>
                                <p:cTn id="35" presetID="23" presetClass="entr" presetSubtype="52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p:val>
                                            <p:fltVal val="0.5"/>
                                          </p:val>
                                        </p:tav>
                                        <p:tav tm="100000">
                                          <p:val>
                                            <p:strVal val="#ppt_x"/>
                                          </p:val>
                                        </p:tav>
                                      </p:tavLst>
                                    </p:anim>
                                    <p:anim calcmode="lin" valueType="num">
                                      <p:cBhvr>
                                        <p:cTn id="40" dur="500" fill="hold"/>
                                        <p:tgtEl>
                                          <p:spTgt spid="10"/>
                                        </p:tgtEl>
                                        <p:attrNameLst>
                                          <p:attrName>ppt_y</p:attrName>
                                        </p:attrNameLst>
                                      </p:cBhvr>
                                      <p:tavLst>
                                        <p:tav tm="0">
                                          <p:val>
                                            <p:fltVal val="0.5"/>
                                          </p:val>
                                        </p:tav>
                                        <p:tav tm="100000">
                                          <p:val>
                                            <p:strVal val="#ppt_y"/>
                                          </p:val>
                                        </p:tav>
                                      </p:tavLst>
                                    </p:anim>
                                  </p:childTnLst>
                                </p:cTn>
                              </p:par>
                            </p:childTnLst>
                          </p:cTn>
                        </p:par>
                        <p:par>
                          <p:cTn id="41" fill="hold">
                            <p:stCondLst>
                              <p:cond delay="1000"/>
                            </p:stCondLst>
                            <p:childTnLst>
                              <p:par>
                                <p:cTn id="42" presetID="2" presetClass="entr" presetSubtype="3" fill="hold" grpId="0" nodeType="afterEffect">
                                  <p:stCondLst>
                                    <p:cond delay="0"/>
                                  </p:stCondLst>
                                  <p:childTnLst>
                                    <p:set>
                                      <p:cBhvr>
                                        <p:cTn id="43" dur="1" fill="hold">
                                          <p:stCondLst>
                                            <p:cond delay="0"/>
                                          </p:stCondLst>
                                        </p:cTn>
                                        <p:tgtEl>
                                          <p:spTgt spid="213042"/>
                                        </p:tgtEl>
                                        <p:attrNameLst>
                                          <p:attrName>style.visibility</p:attrName>
                                        </p:attrNameLst>
                                      </p:cBhvr>
                                      <p:to>
                                        <p:strVal val="visible"/>
                                      </p:to>
                                    </p:set>
                                    <p:anim calcmode="lin" valueType="num">
                                      <p:cBhvr additive="base">
                                        <p:cTn id="44" dur="500" fill="hold"/>
                                        <p:tgtEl>
                                          <p:spTgt spid="213042"/>
                                        </p:tgtEl>
                                        <p:attrNameLst>
                                          <p:attrName>ppt_x</p:attrName>
                                        </p:attrNameLst>
                                      </p:cBhvr>
                                      <p:tavLst>
                                        <p:tav tm="0">
                                          <p:val>
                                            <p:strVal val="1+#ppt_w/2"/>
                                          </p:val>
                                        </p:tav>
                                        <p:tav tm="100000">
                                          <p:val>
                                            <p:strVal val="#ppt_x"/>
                                          </p:val>
                                        </p:tav>
                                      </p:tavLst>
                                    </p:anim>
                                    <p:anim calcmode="lin" valueType="num">
                                      <p:cBhvr additive="base">
                                        <p:cTn id="45" dur="500" fill="hold"/>
                                        <p:tgtEl>
                                          <p:spTgt spid="213042"/>
                                        </p:tgtEl>
                                        <p:attrNameLst>
                                          <p:attrName>ppt_y</p:attrName>
                                        </p:attrNameLst>
                                      </p:cBhvr>
                                      <p:tavLst>
                                        <p:tav tm="0">
                                          <p:val>
                                            <p:strVal val="0-#ppt_h/2"/>
                                          </p:val>
                                        </p:tav>
                                        <p:tav tm="100000">
                                          <p:val>
                                            <p:strVal val="#ppt_y"/>
                                          </p:val>
                                        </p:tav>
                                      </p:tavLst>
                                    </p:anim>
                                  </p:childTnLst>
                                </p:cTn>
                              </p:par>
                            </p:childTnLst>
                          </p:cTn>
                        </p:par>
                        <p:par>
                          <p:cTn id="46" fill="hold">
                            <p:stCondLst>
                              <p:cond delay="1500"/>
                            </p:stCondLst>
                            <p:childTnLst>
                              <p:par>
                                <p:cTn id="47" presetID="2" presetClass="entr" presetSubtype="3"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1+#ppt_w/2"/>
                                          </p:val>
                                        </p:tav>
                                        <p:tav tm="100000">
                                          <p:val>
                                            <p:strVal val="#ppt_x"/>
                                          </p:val>
                                        </p:tav>
                                      </p:tavLst>
                                    </p:anim>
                                    <p:anim calcmode="lin" valueType="num">
                                      <p:cBhvr additive="base">
                                        <p:cTn id="5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6" fill="hold" grpId="0" nodeType="afterEffect">
                                  <p:stCondLst>
                                    <p:cond delay="0"/>
                                  </p:stCondLst>
                                  <p:childTnLst>
                                    <p:set>
                                      <p:cBhvr>
                                        <p:cTn id="59" dur="1" fill="hold">
                                          <p:stCondLst>
                                            <p:cond delay="0"/>
                                          </p:stCondLst>
                                        </p:cTn>
                                        <p:tgtEl>
                                          <p:spTgt spid="213043"/>
                                        </p:tgtEl>
                                        <p:attrNameLst>
                                          <p:attrName>style.visibility</p:attrName>
                                        </p:attrNameLst>
                                      </p:cBhvr>
                                      <p:to>
                                        <p:strVal val="visible"/>
                                      </p:to>
                                    </p:set>
                                    <p:anim calcmode="lin" valueType="num">
                                      <p:cBhvr additive="base">
                                        <p:cTn id="60" dur="500" fill="hold"/>
                                        <p:tgtEl>
                                          <p:spTgt spid="213043"/>
                                        </p:tgtEl>
                                        <p:attrNameLst>
                                          <p:attrName>ppt_x</p:attrName>
                                        </p:attrNameLst>
                                      </p:cBhvr>
                                      <p:tavLst>
                                        <p:tav tm="0">
                                          <p:val>
                                            <p:strVal val="1+#ppt_w/2"/>
                                          </p:val>
                                        </p:tav>
                                        <p:tav tm="100000">
                                          <p:val>
                                            <p:strVal val="#ppt_x"/>
                                          </p:val>
                                        </p:tav>
                                      </p:tavLst>
                                    </p:anim>
                                    <p:anim calcmode="lin" valueType="num">
                                      <p:cBhvr additive="base">
                                        <p:cTn id="61" dur="500" fill="hold"/>
                                        <p:tgtEl>
                                          <p:spTgt spid="213043"/>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6" fill="hold" grpId="0" nodeType="afterEffect">
                                  <p:stCondLst>
                                    <p:cond delay="0"/>
                                  </p:stCondLst>
                                  <p:childTnLst>
                                    <p:set>
                                      <p:cBhvr>
                                        <p:cTn id="64" dur="1" fill="hold">
                                          <p:stCondLst>
                                            <p:cond delay="0"/>
                                          </p:stCondLst>
                                        </p:cTn>
                                        <p:tgtEl>
                                          <p:spTgt spid="212995"/>
                                        </p:tgtEl>
                                        <p:attrNameLst>
                                          <p:attrName>style.visibility</p:attrName>
                                        </p:attrNameLst>
                                      </p:cBhvr>
                                      <p:to>
                                        <p:strVal val="visible"/>
                                      </p:to>
                                    </p:set>
                                    <p:anim calcmode="lin" valueType="num">
                                      <p:cBhvr additive="base">
                                        <p:cTn id="65" dur="500" fill="hold"/>
                                        <p:tgtEl>
                                          <p:spTgt spid="212995"/>
                                        </p:tgtEl>
                                        <p:attrNameLst>
                                          <p:attrName>ppt_x</p:attrName>
                                        </p:attrNameLst>
                                      </p:cBhvr>
                                      <p:tavLst>
                                        <p:tav tm="0">
                                          <p:val>
                                            <p:strVal val="1+#ppt_w/2"/>
                                          </p:val>
                                        </p:tav>
                                        <p:tav tm="100000">
                                          <p:val>
                                            <p:strVal val="#ppt_x"/>
                                          </p:val>
                                        </p:tav>
                                      </p:tavLst>
                                    </p:anim>
                                    <p:anim calcmode="lin" valueType="num">
                                      <p:cBhvr additive="base">
                                        <p:cTn id="66" dur="500" fill="hold"/>
                                        <p:tgtEl>
                                          <p:spTgt spid="21299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0-#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2" presetClass="entr" presetSubtype="12" fill="hold" grpId="0" nodeType="afterEffect">
                                  <p:stCondLst>
                                    <p:cond delay="0"/>
                                  </p:stCondLst>
                                  <p:childTnLst>
                                    <p:set>
                                      <p:cBhvr>
                                        <p:cTn id="75" dur="1" fill="hold">
                                          <p:stCondLst>
                                            <p:cond delay="0"/>
                                          </p:stCondLst>
                                        </p:cTn>
                                        <p:tgtEl>
                                          <p:spTgt spid="213040"/>
                                        </p:tgtEl>
                                        <p:attrNameLst>
                                          <p:attrName>style.visibility</p:attrName>
                                        </p:attrNameLst>
                                      </p:cBhvr>
                                      <p:to>
                                        <p:strVal val="visible"/>
                                      </p:to>
                                    </p:set>
                                    <p:anim calcmode="lin" valueType="num">
                                      <p:cBhvr additive="base">
                                        <p:cTn id="76" dur="500" fill="hold"/>
                                        <p:tgtEl>
                                          <p:spTgt spid="213040"/>
                                        </p:tgtEl>
                                        <p:attrNameLst>
                                          <p:attrName>ppt_x</p:attrName>
                                        </p:attrNameLst>
                                      </p:cBhvr>
                                      <p:tavLst>
                                        <p:tav tm="0">
                                          <p:val>
                                            <p:strVal val="0-#ppt_w/2"/>
                                          </p:val>
                                        </p:tav>
                                        <p:tav tm="100000">
                                          <p:val>
                                            <p:strVal val="#ppt_x"/>
                                          </p:val>
                                        </p:tav>
                                      </p:tavLst>
                                    </p:anim>
                                    <p:anim calcmode="lin" valueType="num">
                                      <p:cBhvr additive="base">
                                        <p:cTn id="77" dur="500" fill="hold"/>
                                        <p:tgtEl>
                                          <p:spTgt spid="213040"/>
                                        </p:tgtEl>
                                        <p:attrNameLst>
                                          <p:attrName>ppt_y</p:attrName>
                                        </p:attrNameLst>
                                      </p:cBhvr>
                                      <p:tavLst>
                                        <p:tav tm="0">
                                          <p:val>
                                            <p:strVal val="1+#ppt_h/2"/>
                                          </p:val>
                                        </p:tav>
                                        <p:tav tm="100000">
                                          <p:val>
                                            <p:strVal val="#ppt_y"/>
                                          </p:val>
                                        </p:tav>
                                      </p:tavLst>
                                    </p:anim>
                                  </p:childTnLst>
                                </p:cTn>
                              </p:par>
                            </p:childTnLst>
                          </p:cTn>
                        </p:par>
                        <p:par>
                          <p:cTn id="78" fill="hold">
                            <p:stCondLst>
                              <p:cond delay="1000"/>
                            </p:stCondLst>
                            <p:childTnLst>
                              <p:par>
                                <p:cTn id="79" presetID="2" presetClass="entr" presetSubtype="8"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0-#ppt_w/2"/>
                                          </p:val>
                                        </p:tav>
                                        <p:tav tm="100000">
                                          <p:val>
                                            <p:strVal val="#ppt_x"/>
                                          </p:val>
                                        </p:tav>
                                      </p:tavLst>
                                    </p:anim>
                                    <p:anim calcmode="lin" valueType="num">
                                      <p:cBhvr additive="base">
                                        <p:cTn id="8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0-#ppt_w/2"/>
                                          </p:val>
                                        </p:tav>
                                        <p:tav tm="100000">
                                          <p:val>
                                            <p:strVal val="#ppt_x"/>
                                          </p:val>
                                        </p:tav>
                                      </p:tavLst>
                                    </p:anim>
                                    <p:anim calcmode="lin" valueType="num">
                                      <p:cBhvr additive="base">
                                        <p:cTn id="88" dur="500" fill="hold"/>
                                        <p:tgtEl>
                                          <p:spTgt spid="14"/>
                                        </p:tgtEl>
                                        <p:attrNameLst>
                                          <p:attrName>ppt_y</p:attrName>
                                        </p:attrNameLst>
                                      </p:cBhvr>
                                      <p:tavLst>
                                        <p:tav tm="0">
                                          <p:val>
                                            <p:strVal val="#ppt_y"/>
                                          </p:val>
                                        </p:tav>
                                        <p:tav tm="100000">
                                          <p:val>
                                            <p:strVal val="#ppt_y"/>
                                          </p:val>
                                        </p:tav>
                                      </p:tavLst>
                                    </p:anim>
                                  </p:childTnLst>
                                </p:cTn>
                              </p:par>
                            </p:childTnLst>
                          </p:cTn>
                        </p:par>
                        <p:par>
                          <p:cTn id="89" fill="hold">
                            <p:stCondLst>
                              <p:cond delay="500"/>
                            </p:stCondLst>
                            <p:childTnLst>
                              <p:par>
                                <p:cTn id="90" presetID="2" presetClass="entr" presetSubtype="2" fill="hold" grpId="0" nodeType="afterEffect">
                                  <p:stCondLst>
                                    <p:cond delay="0"/>
                                  </p:stCondLst>
                                  <p:childTnLst>
                                    <p:set>
                                      <p:cBhvr>
                                        <p:cTn id="91" dur="1" fill="hold">
                                          <p:stCondLst>
                                            <p:cond delay="0"/>
                                          </p:stCondLst>
                                        </p:cTn>
                                        <p:tgtEl>
                                          <p:spTgt spid="213044"/>
                                        </p:tgtEl>
                                        <p:attrNameLst>
                                          <p:attrName>style.visibility</p:attrName>
                                        </p:attrNameLst>
                                      </p:cBhvr>
                                      <p:to>
                                        <p:strVal val="visible"/>
                                      </p:to>
                                    </p:set>
                                    <p:anim calcmode="lin" valueType="num">
                                      <p:cBhvr additive="base">
                                        <p:cTn id="92" dur="500" fill="hold"/>
                                        <p:tgtEl>
                                          <p:spTgt spid="213044"/>
                                        </p:tgtEl>
                                        <p:attrNameLst>
                                          <p:attrName>ppt_x</p:attrName>
                                        </p:attrNameLst>
                                      </p:cBhvr>
                                      <p:tavLst>
                                        <p:tav tm="0">
                                          <p:val>
                                            <p:strVal val="1+#ppt_w/2"/>
                                          </p:val>
                                        </p:tav>
                                        <p:tav tm="100000">
                                          <p:val>
                                            <p:strVal val="#ppt_x"/>
                                          </p:val>
                                        </p:tav>
                                      </p:tavLst>
                                    </p:anim>
                                    <p:anim calcmode="lin" valueType="num">
                                      <p:cBhvr additive="base">
                                        <p:cTn id="93" dur="500" fill="hold"/>
                                        <p:tgtEl>
                                          <p:spTgt spid="213044"/>
                                        </p:tgtEl>
                                        <p:attrNameLst>
                                          <p:attrName>ppt_y</p:attrName>
                                        </p:attrNameLst>
                                      </p:cBhvr>
                                      <p:tavLst>
                                        <p:tav tm="0">
                                          <p:val>
                                            <p:strVal val="#ppt_y"/>
                                          </p:val>
                                        </p:tav>
                                        <p:tav tm="100000">
                                          <p:val>
                                            <p:strVal val="#ppt_y"/>
                                          </p:val>
                                        </p:tav>
                                      </p:tavLst>
                                    </p:anim>
                                  </p:childTnLst>
                                </p:cTn>
                              </p:par>
                            </p:childTnLst>
                          </p:cTn>
                        </p:par>
                        <p:par>
                          <p:cTn id="94" fill="hold">
                            <p:stCondLst>
                              <p:cond delay="1000"/>
                            </p:stCondLst>
                            <p:childTnLst>
                              <p:par>
                                <p:cTn id="95" presetID="2" presetClass="entr" presetSubtype="2" fill="hold" nodeType="afterEffect">
                                  <p:stCondLst>
                                    <p:cond delay="0"/>
                                  </p:stCondLst>
                                  <p:childTnLst>
                                    <p:set>
                                      <p:cBhvr>
                                        <p:cTn id="96" dur="1" fill="hold">
                                          <p:stCondLst>
                                            <p:cond delay="0"/>
                                          </p:stCondLst>
                                        </p:cTn>
                                        <p:tgtEl>
                                          <p:spTgt spid="5"/>
                                        </p:tgtEl>
                                        <p:attrNameLst>
                                          <p:attrName>style.visibility</p:attrName>
                                        </p:attrNameLst>
                                      </p:cBhvr>
                                      <p:to>
                                        <p:strVal val="visible"/>
                                      </p:to>
                                    </p:set>
                                    <p:anim calcmode="lin" valueType="num">
                                      <p:cBhvr additive="base">
                                        <p:cTn id="97" dur="500" fill="hold"/>
                                        <p:tgtEl>
                                          <p:spTgt spid="5"/>
                                        </p:tgtEl>
                                        <p:attrNameLst>
                                          <p:attrName>ppt_x</p:attrName>
                                        </p:attrNameLst>
                                      </p:cBhvr>
                                      <p:tavLst>
                                        <p:tav tm="0">
                                          <p:val>
                                            <p:strVal val="1+#ppt_w/2"/>
                                          </p:val>
                                        </p:tav>
                                        <p:tav tm="100000">
                                          <p:val>
                                            <p:strVal val="#ppt_x"/>
                                          </p:val>
                                        </p:tav>
                                      </p:tavLst>
                                    </p:anim>
                                    <p:anim calcmode="lin" valueType="num">
                                      <p:cBhvr additive="base">
                                        <p:cTn id="9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nimBg="1"/>
      <p:bldP spid="212995" grpId="0" autoUpdateAnimBg="0"/>
      <p:bldP spid="212999" grpId="0" autoUpdateAnimBg="0"/>
      <p:bldP spid="213036" grpId="0" autoUpdateAnimBg="0"/>
      <p:bldP spid="213040" grpId="0" animBg="1"/>
      <p:bldP spid="213041" grpId="0" animBg="1"/>
      <p:bldP spid="213042" grpId="0" animBg="1"/>
      <p:bldP spid="213043" grpId="0" animBg="1"/>
      <p:bldP spid="21304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16000" y="0"/>
            <a:ext cx="7162800" cy="1143000"/>
          </a:xfrm>
        </p:spPr>
        <p:txBody>
          <a:bodyPr/>
          <a:lstStyle/>
          <a:p>
            <a:r>
              <a:rPr lang="en-US" smtClean="0"/>
              <a:t>Eddy Current Testing</a:t>
            </a:r>
          </a:p>
        </p:txBody>
      </p:sp>
      <p:pic>
        <p:nvPicPr>
          <p:cNvPr id="238596" name="Picture 4" descr="casticrackscreen"/>
          <p:cNvPicPr>
            <a:picLocks noChangeAspect="1" noChangeArrowheads="1"/>
          </p:cNvPicPr>
          <p:nvPr/>
        </p:nvPicPr>
        <p:blipFill>
          <a:blip r:embed="rId3"/>
          <a:srcRect/>
          <a:stretch>
            <a:fillRect/>
          </a:stretch>
        </p:blipFill>
        <p:spPr bwMode="auto">
          <a:xfrm>
            <a:off x="4003675" y="2278063"/>
            <a:ext cx="4579938" cy="3997325"/>
          </a:xfrm>
          <a:prstGeom prst="rect">
            <a:avLst/>
          </a:prstGeom>
          <a:noFill/>
          <a:ln w="9525">
            <a:noFill/>
            <a:miter lim="800000"/>
            <a:headEnd/>
            <a:tailEnd/>
          </a:ln>
        </p:spPr>
      </p:pic>
      <p:pic>
        <p:nvPicPr>
          <p:cNvPr id="238597" name="Picture 5" descr="castinginspclose"/>
          <p:cNvPicPr>
            <a:picLocks noChangeAspect="1" noChangeArrowheads="1"/>
          </p:cNvPicPr>
          <p:nvPr/>
        </p:nvPicPr>
        <p:blipFill>
          <a:blip r:embed="rId4"/>
          <a:srcRect/>
          <a:stretch>
            <a:fillRect/>
          </a:stretch>
        </p:blipFill>
        <p:spPr bwMode="auto">
          <a:xfrm>
            <a:off x="785813" y="2290763"/>
            <a:ext cx="2951162" cy="3968750"/>
          </a:xfrm>
          <a:prstGeom prst="rect">
            <a:avLst/>
          </a:prstGeom>
          <a:noFill/>
          <a:ln w="9525">
            <a:noFill/>
            <a:miter lim="800000"/>
            <a:headEnd/>
            <a:tailEnd/>
          </a:ln>
        </p:spPr>
      </p:pic>
      <p:sp>
        <p:nvSpPr>
          <p:cNvPr id="238599" name="Text Box 7"/>
          <p:cNvSpPr txBox="1">
            <a:spLocks noChangeArrowheads="1"/>
          </p:cNvSpPr>
          <p:nvPr/>
        </p:nvSpPr>
        <p:spPr bwMode="auto">
          <a:xfrm>
            <a:off x="479425" y="911225"/>
            <a:ext cx="8321675" cy="1311275"/>
          </a:xfrm>
          <a:prstGeom prst="rect">
            <a:avLst/>
          </a:prstGeom>
          <a:noFill/>
          <a:ln w="12700">
            <a:noFill/>
            <a:miter lim="800000"/>
            <a:headEnd type="none" w="sm" len="sm"/>
            <a:tailEnd type="none" w="sm" len="sm"/>
          </a:ln>
          <a:effectLst>
            <a:outerShdw dist="107763" dir="2700000" algn="ctr" rotWithShape="0">
              <a:srgbClr val="00279F"/>
            </a:outerShdw>
          </a:effectLst>
        </p:spPr>
        <p:txBody>
          <a:bodyPr>
            <a:spAutoFit/>
          </a:bodyPr>
          <a:lstStyle/>
          <a:p>
            <a:pPr>
              <a:defRPr/>
            </a:pPr>
            <a:r>
              <a:rPr lang="en-US" sz="2000">
                <a:latin typeface="Arial" charset="0"/>
              </a:rPr>
              <a:t>Eddy current testing is particularly well suited for detecting surface cracks but can also be used to make electrical conductivity and coating thickness measurements.</a:t>
            </a:r>
            <a:r>
              <a:rPr lang="en-US">
                <a:latin typeface="Arial" charset="0"/>
              </a:rPr>
              <a:t>  </a:t>
            </a:r>
            <a:r>
              <a:rPr lang="en-US" sz="2000">
                <a:latin typeface="Arial" charset="0"/>
              </a:rPr>
              <a:t>Here a small surface probe is scanned over the part surface in an attempt to detect a crack.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8599"/>
                                        </p:tgtEl>
                                        <p:attrNameLst>
                                          <p:attrName>style.visibility</p:attrName>
                                        </p:attrNameLst>
                                      </p:cBhvr>
                                      <p:to>
                                        <p:strVal val="visible"/>
                                      </p:to>
                                    </p:set>
                                    <p:animEffect transition="in" filter="strips(downRight)">
                                      <p:cBhvr>
                                        <p:cTn id="7" dur="500"/>
                                        <p:tgtEl>
                                          <p:spTgt spid="238599"/>
                                        </p:tgtEl>
                                      </p:cBhvr>
                                    </p:animEffect>
                                  </p:childTnLst>
                                </p:cTn>
                              </p:par>
                            </p:childTnLst>
                          </p:cTn>
                        </p:par>
                        <p:par>
                          <p:cTn id="8" fill="hold">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38596"/>
                                        </p:tgtEl>
                                        <p:attrNameLst>
                                          <p:attrName>style.visibility</p:attrName>
                                        </p:attrNameLst>
                                      </p:cBhvr>
                                      <p:to>
                                        <p:strVal val="visible"/>
                                      </p:to>
                                    </p:set>
                                    <p:anim calcmode="lin" valueType="num">
                                      <p:cBhvr>
                                        <p:cTn id="11" dur="1000" fill="hold"/>
                                        <p:tgtEl>
                                          <p:spTgt spid="238596"/>
                                        </p:tgtEl>
                                        <p:attrNameLst>
                                          <p:attrName>ppt_w</p:attrName>
                                        </p:attrNameLst>
                                      </p:cBhvr>
                                      <p:tavLst>
                                        <p:tav tm="0">
                                          <p:val>
                                            <p:fltVal val="0"/>
                                          </p:val>
                                        </p:tav>
                                        <p:tav tm="100000">
                                          <p:val>
                                            <p:strVal val="#ppt_w"/>
                                          </p:val>
                                        </p:tav>
                                      </p:tavLst>
                                    </p:anim>
                                    <p:anim calcmode="lin" valueType="num">
                                      <p:cBhvr>
                                        <p:cTn id="12" dur="1000" fill="hold"/>
                                        <p:tgtEl>
                                          <p:spTgt spid="238596"/>
                                        </p:tgtEl>
                                        <p:attrNameLst>
                                          <p:attrName>ppt_h</p:attrName>
                                        </p:attrNameLst>
                                      </p:cBhvr>
                                      <p:tavLst>
                                        <p:tav tm="0">
                                          <p:val>
                                            <p:fltVal val="0"/>
                                          </p:val>
                                        </p:tav>
                                        <p:tav tm="100000">
                                          <p:val>
                                            <p:strVal val="#ppt_h"/>
                                          </p:val>
                                        </p:tav>
                                      </p:tavLst>
                                    </p:anim>
                                    <p:anim calcmode="lin" valueType="num">
                                      <p:cBhvr>
                                        <p:cTn id="13" dur="1000" fill="hold"/>
                                        <p:tgtEl>
                                          <p:spTgt spid="238596"/>
                                        </p:tgtEl>
                                        <p:attrNameLst>
                                          <p:attrName>style.rotation</p:attrName>
                                        </p:attrNameLst>
                                      </p:cBhvr>
                                      <p:tavLst>
                                        <p:tav tm="0">
                                          <p:val>
                                            <p:fltVal val="90"/>
                                          </p:val>
                                        </p:tav>
                                        <p:tav tm="100000">
                                          <p:val>
                                            <p:fltVal val="0"/>
                                          </p:val>
                                        </p:tav>
                                      </p:tavLst>
                                    </p:anim>
                                    <p:animEffect transition="in" filter="fade">
                                      <p:cBhvr>
                                        <p:cTn id="14" dur="1000"/>
                                        <p:tgtEl>
                                          <p:spTgt spid="238596"/>
                                        </p:tgtEl>
                                      </p:cBhvr>
                                    </p:animEffect>
                                  </p:childTnLst>
                                </p:cTn>
                              </p:par>
                            </p:childTnLst>
                          </p:cTn>
                        </p:par>
                        <p:par>
                          <p:cTn id="15" fill="hold">
                            <p:stCondLst>
                              <p:cond delay="1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38597"/>
                                        </p:tgtEl>
                                        <p:attrNameLst>
                                          <p:attrName>style.visibility</p:attrName>
                                        </p:attrNameLst>
                                      </p:cBhvr>
                                      <p:to>
                                        <p:strVal val="visible"/>
                                      </p:to>
                                    </p:set>
                                    <p:anim calcmode="lin" valueType="num">
                                      <p:cBhvr>
                                        <p:cTn id="18" dur="1000" fill="hold"/>
                                        <p:tgtEl>
                                          <p:spTgt spid="238597"/>
                                        </p:tgtEl>
                                        <p:attrNameLst>
                                          <p:attrName>ppt_w</p:attrName>
                                        </p:attrNameLst>
                                      </p:cBhvr>
                                      <p:tavLst>
                                        <p:tav tm="0">
                                          <p:val>
                                            <p:fltVal val="0"/>
                                          </p:val>
                                        </p:tav>
                                        <p:tav tm="100000">
                                          <p:val>
                                            <p:strVal val="#ppt_w"/>
                                          </p:val>
                                        </p:tav>
                                      </p:tavLst>
                                    </p:anim>
                                    <p:anim calcmode="lin" valueType="num">
                                      <p:cBhvr>
                                        <p:cTn id="19" dur="1000" fill="hold"/>
                                        <p:tgtEl>
                                          <p:spTgt spid="238597"/>
                                        </p:tgtEl>
                                        <p:attrNameLst>
                                          <p:attrName>ppt_h</p:attrName>
                                        </p:attrNameLst>
                                      </p:cBhvr>
                                      <p:tavLst>
                                        <p:tav tm="0">
                                          <p:val>
                                            <p:fltVal val="0"/>
                                          </p:val>
                                        </p:tav>
                                        <p:tav tm="100000">
                                          <p:val>
                                            <p:strVal val="#ppt_h"/>
                                          </p:val>
                                        </p:tav>
                                      </p:tavLst>
                                    </p:anim>
                                    <p:anim calcmode="lin" valueType="num">
                                      <p:cBhvr>
                                        <p:cTn id="20" dur="1000" fill="hold"/>
                                        <p:tgtEl>
                                          <p:spTgt spid="238597"/>
                                        </p:tgtEl>
                                        <p:attrNameLst>
                                          <p:attrName>style.rotation</p:attrName>
                                        </p:attrNameLst>
                                      </p:cBhvr>
                                      <p:tavLst>
                                        <p:tav tm="0">
                                          <p:val>
                                            <p:fltVal val="90"/>
                                          </p:val>
                                        </p:tav>
                                        <p:tav tm="100000">
                                          <p:val>
                                            <p:fltVal val="0"/>
                                          </p:val>
                                        </p:tav>
                                      </p:tavLst>
                                    </p:anim>
                                    <p:animEffect transition="in" filter="fade">
                                      <p:cBhvr>
                                        <p:cTn id="21" dur="1000"/>
                                        <p:tgtEl>
                                          <p:spTgt spid="23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9" name="Picture 59"/>
          <p:cNvPicPr>
            <a:picLocks noChangeAspect="1" noChangeArrowheads="1"/>
          </p:cNvPicPr>
          <p:nvPr/>
        </p:nvPicPr>
        <p:blipFill>
          <a:blip r:embed="rId3"/>
          <a:srcRect/>
          <a:stretch>
            <a:fillRect/>
          </a:stretch>
        </p:blipFill>
        <p:spPr bwMode="auto">
          <a:xfrm>
            <a:off x="4816475" y="3321050"/>
            <a:ext cx="3921125" cy="2870200"/>
          </a:xfrm>
          <a:prstGeom prst="rect">
            <a:avLst/>
          </a:prstGeom>
          <a:noFill/>
          <a:ln w="9525">
            <a:noFill/>
            <a:miter lim="800000"/>
            <a:headEnd/>
            <a:tailEnd/>
          </a:ln>
        </p:spPr>
      </p:pic>
      <p:sp>
        <p:nvSpPr>
          <p:cNvPr id="225289" name="Rectangle 9"/>
          <p:cNvSpPr>
            <a:spLocks noChangeArrowheads="1"/>
          </p:cNvSpPr>
          <p:nvPr/>
        </p:nvSpPr>
        <p:spPr bwMode="auto">
          <a:xfrm>
            <a:off x="469900" y="977900"/>
            <a:ext cx="8509000" cy="2136775"/>
          </a:xfrm>
          <a:prstGeom prst="rect">
            <a:avLst/>
          </a:prstGeom>
          <a:noFill/>
          <a:ln w="9525">
            <a:noFill/>
            <a:miter lim="800000"/>
            <a:headEnd/>
            <a:tailEnd/>
          </a:ln>
        </p:spPr>
        <p:txBody>
          <a:bodyPr lIns="92075" tIns="46038" rIns="92075" bIns="46038">
            <a:spAutoFit/>
          </a:bodyPr>
          <a:lstStyle/>
          <a:p>
            <a:pPr>
              <a:lnSpc>
                <a:spcPct val="80000"/>
              </a:lnSpc>
            </a:pPr>
            <a:r>
              <a:rPr lang="en-US" sz="2400"/>
              <a:t>High frequency sound waves are introduced into a material and they are reflected back from surfaces or flaws.</a:t>
            </a:r>
          </a:p>
          <a:p>
            <a:pPr>
              <a:lnSpc>
                <a:spcPct val="80000"/>
              </a:lnSpc>
            </a:pPr>
            <a:endParaRPr lang="en-US" sz="2400"/>
          </a:p>
          <a:p>
            <a:pPr>
              <a:lnSpc>
                <a:spcPct val="80000"/>
              </a:lnSpc>
            </a:pPr>
            <a:r>
              <a:rPr lang="en-US" sz="2400"/>
              <a:t>Reflected sound energy is displayed versus time, and inspector can visualize a cross section of the specimen showing the depth of features that reflect sound. </a:t>
            </a:r>
          </a:p>
        </p:txBody>
      </p:sp>
      <p:sp>
        <p:nvSpPr>
          <p:cNvPr id="19460" name="Rectangle 4"/>
          <p:cNvSpPr>
            <a:spLocks noChangeArrowheads="1"/>
          </p:cNvSpPr>
          <p:nvPr/>
        </p:nvSpPr>
        <p:spPr bwMode="auto">
          <a:xfrm>
            <a:off x="8289925" y="2560638"/>
            <a:ext cx="234950" cy="274637"/>
          </a:xfrm>
          <a:prstGeom prst="rect">
            <a:avLst/>
          </a:prstGeom>
          <a:noFill/>
          <a:ln w="9525">
            <a:noFill/>
            <a:miter lim="800000"/>
            <a:headEnd/>
            <a:tailEnd/>
          </a:ln>
        </p:spPr>
        <p:txBody>
          <a:bodyPr wrap="none" lIns="92075" tIns="46038" rIns="92075" bIns="46038">
            <a:spAutoFit/>
          </a:bodyPr>
          <a:lstStyle/>
          <a:p>
            <a:r>
              <a:rPr lang="en-US" sz="1200">
                <a:solidFill>
                  <a:schemeClr val="bg1"/>
                </a:solidFill>
              </a:rPr>
              <a:t>f</a:t>
            </a:r>
          </a:p>
        </p:txBody>
      </p:sp>
      <p:sp>
        <p:nvSpPr>
          <p:cNvPr id="19461" name="Rectangle 5"/>
          <p:cNvSpPr>
            <a:spLocks noChangeArrowheads="1"/>
          </p:cNvSpPr>
          <p:nvPr/>
        </p:nvSpPr>
        <p:spPr bwMode="auto">
          <a:xfrm>
            <a:off x="495300" y="304800"/>
            <a:ext cx="8042275" cy="641350"/>
          </a:xfrm>
          <a:prstGeom prst="rect">
            <a:avLst/>
          </a:prstGeom>
          <a:noFill/>
          <a:ln w="9525">
            <a:noFill/>
            <a:miter lim="800000"/>
            <a:headEnd/>
            <a:tailEnd/>
          </a:ln>
        </p:spPr>
        <p:txBody>
          <a:bodyPr lIns="92075" tIns="46038" rIns="92075" bIns="46038">
            <a:spAutoFit/>
          </a:bodyPr>
          <a:lstStyle/>
          <a:p>
            <a:endParaRPr lang="en-US" sz="3600">
              <a:solidFill>
                <a:schemeClr val="folHlink"/>
              </a:solidFill>
            </a:endParaRPr>
          </a:p>
        </p:txBody>
      </p:sp>
      <p:sp>
        <p:nvSpPr>
          <p:cNvPr id="19462" name="Rectangle 6"/>
          <p:cNvSpPr>
            <a:spLocks noChangeArrowheads="1"/>
          </p:cNvSpPr>
          <p:nvPr/>
        </p:nvSpPr>
        <p:spPr bwMode="auto">
          <a:xfrm>
            <a:off x="5305425" y="3249613"/>
            <a:ext cx="1866900" cy="336550"/>
          </a:xfrm>
          <a:prstGeom prst="rect">
            <a:avLst/>
          </a:prstGeom>
          <a:noFill/>
          <a:ln w="9525">
            <a:noFill/>
            <a:miter lim="800000"/>
            <a:headEnd/>
            <a:tailEnd/>
          </a:ln>
        </p:spPr>
        <p:txBody>
          <a:bodyPr wrap="none" anchor="ctr"/>
          <a:lstStyle/>
          <a:p>
            <a:endParaRPr lang="en-US"/>
          </a:p>
        </p:txBody>
      </p:sp>
      <p:sp>
        <p:nvSpPr>
          <p:cNvPr id="225297" name="Rectangle 17"/>
          <p:cNvSpPr>
            <a:spLocks noChangeArrowheads="1"/>
          </p:cNvSpPr>
          <p:nvPr/>
        </p:nvSpPr>
        <p:spPr bwMode="auto">
          <a:xfrm>
            <a:off x="4862513" y="5554663"/>
            <a:ext cx="620712" cy="333375"/>
          </a:xfrm>
          <a:prstGeom prst="rect">
            <a:avLst/>
          </a:prstGeom>
          <a:noFill/>
          <a:ln w="28575">
            <a:noFill/>
            <a:miter lim="800000"/>
            <a:headEnd/>
            <a:tailEnd/>
          </a:ln>
        </p:spPr>
        <p:txBody>
          <a:bodyPr wrap="none" lIns="90488" tIns="44450" rIns="90488" bIns="44450">
            <a:spAutoFit/>
          </a:bodyPr>
          <a:lstStyle/>
          <a:p>
            <a:r>
              <a:rPr lang="en-US" b="0">
                <a:solidFill>
                  <a:schemeClr val="bg1"/>
                </a:solidFill>
              </a:rPr>
              <a:t>plate</a:t>
            </a:r>
          </a:p>
        </p:txBody>
      </p:sp>
      <p:sp>
        <p:nvSpPr>
          <p:cNvPr id="225298" name="Rectangle 18"/>
          <p:cNvSpPr>
            <a:spLocks noChangeArrowheads="1"/>
          </p:cNvSpPr>
          <p:nvPr/>
        </p:nvSpPr>
        <p:spPr bwMode="auto">
          <a:xfrm>
            <a:off x="6959600" y="5164138"/>
            <a:ext cx="666750" cy="333375"/>
          </a:xfrm>
          <a:prstGeom prst="rect">
            <a:avLst/>
          </a:prstGeom>
          <a:noFill/>
          <a:ln w="12700">
            <a:noFill/>
            <a:miter lim="800000"/>
            <a:headEnd/>
            <a:tailEnd/>
          </a:ln>
        </p:spPr>
        <p:txBody>
          <a:bodyPr wrap="none" lIns="90488" tIns="44450" rIns="90488" bIns="44450">
            <a:spAutoFit/>
          </a:bodyPr>
          <a:lstStyle/>
          <a:p>
            <a:r>
              <a:rPr lang="en-US" b="0">
                <a:solidFill>
                  <a:schemeClr val="bg1"/>
                </a:solidFill>
              </a:rPr>
              <a:t>crack</a:t>
            </a:r>
          </a:p>
        </p:txBody>
      </p:sp>
      <p:grpSp>
        <p:nvGrpSpPr>
          <p:cNvPr id="2" name="Group 19"/>
          <p:cNvGrpSpPr>
            <a:grpSpLocks/>
          </p:cNvGrpSpPr>
          <p:nvPr/>
        </p:nvGrpSpPr>
        <p:grpSpPr bwMode="auto">
          <a:xfrm>
            <a:off x="4019550" y="3749675"/>
            <a:ext cx="1987550" cy="2076450"/>
            <a:chOff x="2196" y="2586"/>
            <a:chExt cx="1588" cy="812"/>
          </a:xfrm>
        </p:grpSpPr>
        <p:sp>
          <p:nvSpPr>
            <p:cNvPr id="19496" name="Arc 20"/>
            <p:cNvSpPr>
              <a:spLocks/>
            </p:cNvSpPr>
            <p:nvPr/>
          </p:nvSpPr>
          <p:spPr bwMode="auto">
            <a:xfrm>
              <a:off x="2196" y="3210"/>
              <a:ext cx="236" cy="1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hlink"/>
              </a:solidFill>
              <a:round/>
              <a:headEnd/>
              <a:tailEnd/>
            </a:ln>
          </p:spPr>
          <p:txBody>
            <a:bodyPr wrap="none" anchor="ctr"/>
            <a:lstStyle/>
            <a:p>
              <a:endParaRPr lang="en-US"/>
            </a:p>
          </p:txBody>
        </p:sp>
        <p:sp>
          <p:nvSpPr>
            <p:cNvPr id="19497" name="Line 21"/>
            <p:cNvSpPr>
              <a:spLocks noChangeShapeType="1"/>
            </p:cNvSpPr>
            <p:nvPr/>
          </p:nvSpPr>
          <p:spPr bwMode="auto">
            <a:xfrm flipH="1">
              <a:off x="2576" y="2586"/>
              <a:ext cx="1208" cy="0"/>
            </a:xfrm>
            <a:prstGeom prst="line">
              <a:avLst/>
            </a:prstGeom>
            <a:noFill/>
            <a:ln w="28575">
              <a:solidFill>
                <a:schemeClr val="hlink"/>
              </a:solidFill>
              <a:round/>
              <a:headEnd/>
              <a:tailEnd/>
            </a:ln>
          </p:spPr>
          <p:txBody>
            <a:bodyPr wrap="none" anchor="ctr"/>
            <a:lstStyle/>
            <a:p>
              <a:endParaRPr lang="en-US"/>
            </a:p>
          </p:txBody>
        </p:sp>
        <p:sp>
          <p:nvSpPr>
            <p:cNvPr id="19498" name="Line 22"/>
            <p:cNvSpPr>
              <a:spLocks noChangeShapeType="1"/>
            </p:cNvSpPr>
            <p:nvPr/>
          </p:nvSpPr>
          <p:spPr bwMode="auto">
            <a:xfrm flipV="1">
              <a:off x="2436" y="2726"/>
              <a:ext cx="0" cy="488"/>
            </a:xfrm>
            <a:prstGeom prst="line">
              <a:avLst/>
            </a:prstGeom>
            <a:noFill/>
            <a:ln w="28575">
              <a:solidFill>
                <a:schemeClr val="hlink"/>
              </a:solidFill>
              <a:round/>
              <a:headEnd/>
              <a:tailEnd/>
            </a:ln>
          </p:spPr>
          <p:txBody>
            <a:bodyPr wrap="none" anchor="ctr"/>
            <a:lstStyle/>
            <a:p>
              <a:endParaRPr lang="en-US"/>
            </a:p>
          </p:txBody>
        </p:sp>
        <p:sp>
          <p:nvSpPr>
            <p:cNvPr id="19499" name="Arc 23"/>
            <p:cNvSpPr>
              <a:spLocks/>
            </p:cNvSpPr>
            <p:nvPr/>
          </p:nvSpPr>
          <p:spPr bwMode="auto">
            <a:xfrm>
              <a:off x="2441" y="2591"/>
              <a:ext cx="140" cy="14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9"/>
                    <a:pt x="9577" y="84"/>
                    <a:pt x="21445" y="-1"/>
                  </a:cubicBezTo>
                </a:path>
                <a:path w="21600" h="21599" stroke="0" extrusionOk="0">
                  <a:moveTo>
                    <a:pt x="0" y="21599"/>
                  </a:moveTo>
                  <a:cubicBezTo>
                    <a:pt x="0" y="9729"/>
                    <a:pt x="9577" y="84"/>
                    <a:pt x="21445" y="-1"/>
                  </a:cubicBezTo>
                  <a:lnTo>
                    <a:pt x="21600" y="21599"/>
                  </a:lnTo>
                  <a:close/>
                </a:path>
              </a:pathLst>
            </a:custGeom>
            <a:noFill/>
            <a:ln w="28575" cap="rnd">
              <a:solidFill>
                <a:schemeClr val="hlink"/>
              </a:solidFill>
              <a:round/>
              <a:headEnd/>
              <a:tailEnd/>
            </a:ln>
          </p:spPr>
          <p:txBody>
            <a:bodyPr wrap="none" anchor="ctr"/>
            <a:lstStyle/>
            <a:p>
              <a:endParaRPr lang="en-US"/>
            </a:p>
          </p:txBody>
        </p:sp>
      </p:grpSp>
      <p:grpSp>
        <p:nvGrpSpPr>
          <p:cNvPr id="3" name="Group 55"/>
          <p:cNvGrpSpPr>
            <a:grpSpLocks/>
          </p:cNvGrpSpPr>
          <p:nvPr/>
        </p:nvGrpSpPr>
        <p:grpSpPr bwMode="auto">
          <a:xfrm>
            <a:off x="812800" y="3378200"/>
            <a:ext cx="3203575" cy="2735263"/>
            <a:chOff x="512" y="2128"/>
            <a:chExt cx="2018" cy="1723"/>
          </a:xfrm>
        </p:grpSpPr>
        <p:grpSp>
          <p:nvGrpSpPr>
            <p:cNvPr id="4" name="Group 53"/>
            <p:cNvGrpSpPr>
              <a:grpSpLocks/>
            </p:cNvGrpSpPr>
            <p:nvPr/>
          </p:nvGrpSpPr>
          <p:grpSpPr bwMode="auto">
            <a:xfrm>
              <a:off x="512" y="2128"/>
              <a:ext cx="2018" cy="1723"/>
              <a:chOff x="512" y="2128"/>
              <a:chExt cx="2018" cy="1723"/>
            </a:xfrm>
          </p:grpSpPr>
          <p:sp>
            <p:nvSpPr>
              <p:cNvPr id="19494" name="Freeform 25"/>
              <p:cNvSpPr>
                <a:spLocks/>
              </p:cNvSpPr>
              <p:nvPr/>
            </p:nvSpPr>
            <p:spPr bwMode="auto">
              <a:xfrm>
                <a:off x="512" y="2128"/>
                <a:ext cx="2018" cy="1723"/>
              </a:xfrm>
              <a:custGeom>
                <a:avLst/>
                <a:gdLst>
                  <a:gd name="T0" fmla="*/ 114 w 1770"/>
                  <a:gd name="T1" fmla="*/ 0 h 1275"/>
                  <a:gd name="T2" fmla="*/ 95 w 1770"/>
                  <a:gd name="T3" fmla="*/ 1 h 1275"/>
                  <a:gd name="T4" fmla="*/ 74 w 1770"/>
                  <a:gd name="T5" fmla="*/ 12 h 1275"/>
                  <a:gd name="T6" fmla="*/ 36 w 1770"/>
                  <a:gd name="T7" fmla="*/ 49 h 1275"/>
                  <a:gd name="T8" fmla="*/ 11 w 1770"/>
                  <a:gd name="T9" fmla="*/ 100 h 1275"/>
                  <a:gd name="T10" fmla="*/ 0 w 1770"/>
                  <a:gd name="T11" fmla="*/ 161 h 1275"/>
                  <a:gd name="T12" fmla="*/ 0 w 1770"/>
                  <a:gd name="T13" fmla="*/ 2166 h 1275"/>
                  <a:gd name="T14" fmla="*/ 9 w 1770"/>
                  <a:gd name="T15" fmla="*/ 2226 h 1275"/>
                  <a:gd name="T16" fmla="*/ 36 w 1770"/>
                  <a:gd name="T17" fmla="*/ 2277 h 1275"/>
                  <a:gd name="T18" fmla="*/ 72 w 1770"/>
                  <a:gd name="T19" fmla="*/ 2314 h 1275"/>
                  <a:gd name="T20" fmla="*/ 114 w 1770"/>
                  <a:gd name="T21" fmla="*/ 2327 h 1275"/>
                  <a:gd name="T22" fmla="*/ 2186 w 1770"/>
                  <a:gd name="T23" fmla="*/ 2327 h 1275"/>
                  <a:gd name="T24" fmla="*/ 2226 w 1770"/>
                  <a:gd name="T25" fmla="*/ 2316 h 1275"/>
                  <a:gd name="T26" fmla="*/ 2263 w 1770"/>
                  <a:gd name="T27" fmla="*/ 2277 h 1275"/>
                  <a:gd name="T28" fmla="*/ 2288 w 1770"/>
                  <a:gd name="T29" fmla="*/ 2226 h 1275"/>
                  <a:gd name="T30" fmla="*/ 2300 w 1770"/>
                  <a:gd name="T31" fmla="*/ 2166 h 1275"/>
                  <a:gd name="T32" fmla="*/ 2300 w 1770"/>
                  <a:gd name="T33" fmla="*/ 161 h 1275"/>
                  <a:gd name="T34" fmla="*/ 2295 w 1770"/>
                  <a:gd name="T35" fmla="*/ 131 h 1275"/>
                  <a:gd name="T36" fmla="*/ 2290 w 1770"/>
                  <a:gd name="T37" fmla="*/ 100 h 1275"/>
                  <a:gd name="T38" fmla="*/ 2263 w 1770"/>
                  <a:gd name="T39" fmla="*/ 49 h 1275"/>
                  <a:gd name="T40" fmla="*/ 2226 w 1770"/>
                  <a:gd name="T41" fmla="*/ 12 h 1275"/>
                  <a:gd name="T42" fmla="*/ 2186 w 1770"/>
                  <a:gd name="T43" fmla="*/ 0 h 1275"/>
                  <a:gd name="T44" fmla="*/ 114 w 1770"/>
                  <a:gd name="T45" fmla="*/ 0 h 12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275"/>
                  <a:gd name="T71" fmla="*/ 1770 w 1770"/>
                  <a:gd name="T72" fmla="*/ 1275 h 12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275">
                    <a:moveTo>
                      <a:pt x="88" y="0"/>
                    </a:moveTo>
                    <a:lnTo>
                      <a:pt x="73" y="1"/>
                    </a:lnTo>
                    <a:lnTo>
                      <a:pt x="57" y="7"/>
                    </a:lnTo>
                    <a:lnTo>
                      <a:pt x="28" y="27"/>
                    </a:lnTo>
                    <a:lnTo>
                      <a:pt x="9" y="55"/>
                    </a:lnTo>
                    <a:lnTo>
                      <a:pt x="0" y="88"/>
                    </a:lnTo>
                    <a:lnTo>
                      <a:pt x="0" y="1186"/>
                    </a:lnTo>
                    <a:lnTo>
                      <a:pt x="7" y="1219"/>
                    </a:lnTo>
                    <a:lnTo>
                      <a:pt x="28" y="1247"/>
                    </a:lnTo>
                    <a:lnTo>
                      <a:pt x="55" y="1267"/>
                    </a:lnTo>
                    <a:lnTo>
                      <a:pt x="88" y="1274"/>
                    </a:lnTo>
                    <a:lnTo>
                      <a:pt x="1681" y="1274"/>
                    </a:lnTo>
                    <a:lnTo>
                      <a:pt x="1712" y="1268"/>
                    </a:lnTo>
                    <a:lnTo>
                      <a:pt x="1741" y="1247"/>
                    </a:lnTo>
                    <a:lnTo>
                      <a:pt x="1760" y="1219"/>
                    </a:lnTo>
                    <a:lnTo>
                      <a:pt x="1769" y="1186"/>
                    </a:lnTo>
                    <a:lnTo>
                      <a:pt x="1769" y="88"/>
                    </a:lnTo>
                    <a:lnTo>
                      <a:pt x="1766" y="72"/>
                    </a:lnTo>
                    <a:lnTo>
                      <a:pt x="1762" y="55"/>
                    </a:lnTo>
                    <a:lnTo>
                      <a:pt x="1741" y="27"/>
                    </a:lnTo>
                    <a:lnTo>
                      <a:pt x="1712" y="7"/>
                    </a:lnTo>
                    <a:lnTo>
                      <a:pt x="1681" y="0"/>
                    </a:lnTo>
                    <a:lnTo>
                      <a:pt x="88" y="0"/>
                    </a:lnTo>
                  </a:path>
                </a:pathLst>
              </a:custGeom>
              <a:solidFill>
                <a:srgbClr val="D2D2D2"/>
              </a:solidFill>
              <a:ln w="12700" cap="rnd">
                <a:solidFill>
                  <a:srgbClr val="D2D2D2"/>
                </a:solidFill>
                <a:round/>
                <a:headEnd/>
                <a:tailEnd/>
              </a:ln>
            </p:spPr>
            <p:txBody>
              <a:bodyPr/>
              <a:lstStyle/>
              <a:p>
                <a:endParaRPr lang="en-US"/>
              </a:p>
            </p:txBody>
          </p:sp>
          <p:sp>
            <p:nvSpPr>
              <p:cNvPr id="19495" name="Freeform 26"/>
              <p:cNvSpPr>
                <a:spLocks/>
              </p:cNvSpPr>
              <p:nvPr/>
            </p:nvSpPr>
            <p:spPr bwMode="auto">
              <a:xfrm>
                <a:off x="629" y="2239"/>
                <a:ext cx="1782" cy="1335"/>
              </a:xfrm>
              <a:custGeom>
                <a:avLst/>
                <a:gdLst>
                  <a:gd name="T0" fmla="*/ 0 w 1563"/>
                  <a:gd name="T1" fmla="*/ 1803 h 988"/>
                  <a:gd name="T2" fmla="*/ 2031 w 1563"/>
                  <a:gd name="T3" fmla="*/ 1803 h 988"/>
                  <a:gd name="T4" fmla="*/ 2031 w 1563"/>
                  <a:gd name="T5" fmla="*/ 0 h 988"/>
                  <a:gd name="T6" fmla="*/ 0 w 1563"/>
                  <a:gd name="T7" fmla="*/ 0 h 988"/>
                  <a:gd name="T8" fmla="*/ 0 w 1563"/>
                  <a:gd name="T9" fmla="*/ 1803 h 988"/>
                  <a:gd name="T10" fmla="*/ 0 60000 65536"/>
                  <a:gd name="T11" fmla="*/ 0 60000 65536"/>
                  <a:gd name="T12" fmla="*/ 0 60000 65536"/>
                  <a:gd name="T13" fmla="*/ 0 60000 65536"/>
                  <a:gd name="T14" fmla="*/ 0 60000 65536"/>
                  <a:gd name="T15" fmla="*/ 0 w 1563"/>
                  <a:gd name="T16" fmla="*/ 0 h 988"/>
                  <a:gd name="T17" fmla="*/ 1563 w 1563"/>
                  <a:gd name="T18" fmla="*/ 988 h 988"/>
                </a:gdLst>
                <a:ahLst/>
                <a:cxnLst>
                  <a:cxn ang="T10">
                    <a:pos x="T0" y="T1"/>
                  </a:cxn>
                  <a:cxn ang="T11">
                    <a:pos x="T2" y="T3"/>
                  </a:cxn>
                  <a:cxn ang="T12">
                    <a:pos x="T4" y="T5"/>
                  </a:cxn>
                  <a:cxn ang="T13">
                    <a:pos x="T6" y="T7"/>
                  </a:cxn>
                  <a:cxn ang="T14">
                    <a:pos x="T8" y="T9"/>
                  </a:cxn>
                </a:cxnLst>
                <a:rect l="T15" t="T16" r="T17" b="T18"/>
                <a:pathLst>
                  <a:path w="1563" h="988">
                    <a:moveTo>
                      <a:pt x="0" y="987"/>
                    </a:moveTo>
                    <a:lnTo>
                      <a:pt x="1562" y="987"/>
                    </a:lnTo>
                    <a:lnTo>
                      <a:pt x="1562" y="0"/>
                    </a:lnTo>
                    <a:lnTo>
                      <a:pt x="0" y="0"/>
                    </a:lnTo>
                    <a:lnTo>
                      <a:pt x="0" y="987"/>
                    </a:lnTo>
                  </a:path>
                </a:pathLst>
              </a:custGeom>
              <a:solidFill>
                <a:srgbClr val="FFFFFF"/>
              </a:solidFill>
              <a:ln w="12700" cap="rnd">
                <a:solidFill>
                  <a:srgbClr val="000000"/>
                </a:solidFill>
                <a:round/>
                <a:headEnd/>
                <a:tailEnd/>
              </a:ln>
            </p:spPr>
            <p:txBody>
              <a:bodyPr/>
              <a:lstStyle/>
              <a:p>
                <a:endParaRPr lang="en-US"/>
              </a:p>
            </p:txBody>
          </p:sp>
        </p:grpSp>
        <p:grpSp>
          <p:nvGrpSpPr>
            <p:cNvPr id="5" name="Group 54"/>
            <p:cNvGrpSpPr>
              <a:grpSpLocks/>
            </p:cNvGrpSpPr>
            <p:nvPr/>
          </p:nvGrpSpPr>
          <p:grpSpPr bwMode="auto">
            <a:xfrm>
              <a:off x="582" y="2233"/>
              <a:ext cx="1828" cy="1510"/>
              <a:chOff x="582" y="2233"/>
              <a:chExt cx="1828" cy="1510"/>
            </a:xfrm>
          </p:grpSpPr>
          <p:sp>
            <p:nvSpPr>
              <p:cNvPr id="19481" name="Line 27"/>
              <p:cNvSpPr>
                <a:spLocks noChangeShapeType="1"/>
              </p:cNvSpPr>
              <p:nvPr/>
            </p:nvSpPr>
            <p:spPr bwMode="auto">
              <a:xfrm>
                <a:off x="2338" y="3469"/>
                <a:ext cx="0" cy="114"/>
              </a:xfrm>
              <a:prstGeom prst="line">
                <a:avLst/>
              </a:prstGeom>
              <a:noFill/>
              <a:ln w="12700">
                <a:solidFill>
                  <a:srgbClr val="000000"/>
                </a:solidFill>
                <a:round/>
                <a:headEnd/>
                <a:tailEnd/>
              </a:ln>
            </p:spPr>
            <p:txBody>
              <a:bodyPr wrap="none" anchor="ctr"/>
              <a:lstStyle/>
              <a:p>
                <a:endParaRPr lang="en-US"/>
              </a:p>
            </p:txBody>
          </p:sp>
          <p:sp>
            <p:nvSpPr>
              <p:cNvPr id="19482" name="Line 28"/>
              <p:cNvSpPr>
                <a:spLocks noChangeShapeType="1"/>
              </p:cNvSpPr>
              <p:nvPr/>
            </p:nvSpPr>
            <p:spPr bwMode="auto">
              <a:xfrm>
                <a:off x="683" y="3463"/>
                <a:ext cx="0" cy="114"/>
              </a:xfrm>
              <a:prstGeom prst="line">
                <a:avLst/>
              </a:prstGeom>
              <a:noFill/>
              <a:ln w="12700">
                <a:solidFill>
                  <a:srgbClr val="000000"/>
                </a:solidFill>
                <a:round/>
                <a:headEnd/>
                <a:tailEnd/>
              </a:ln>
            </p:spPr>
            <p:txBody>
              <a:bodyPr wrap="none" anchor="ctr"/>
              <a:lstStyle/>
              <a:p>
                <a:endParaRPr lang="en-US"/>
              </a:p>
            </p:txBody>
          </p:sp>
          <p:sp>
            <p:nvSpPr>
              <p:cNvPr id="19483" name="Line 29"/>
              <p:cNvSpPr>
                <a:spLocks noChangeShapeType="1"/>
              </p:cNvSpPr>
              <p:nvPr/>
            </p:nvSpPr>
            <p:spPr bwMode="auto">
              <a:xfrm>
                <a:off x="1028" y="3471"/>
                <a:ext cx="0" cy="114"/>
              </a:xfrm>
              <a:prstGeom prst="line">
                <a:avLst/>
              </a:prstGeom>
              <a:noFill/>
              <a:ln w="12700">
                <a:solidFill>
                  <a:srgbClr val="000000"/>
                </a:solidFill>
                <a:round/>
                <a:headEnd/>
                <a:tailEnd/>
              </a:ln>
            </p:spPr>
            <p:txBody>
              <a:bodyPr wrap="none" anchor="ctr"/>
              <a:lstStyle/>
              <a:p>
                <a:endParaRPr lang="en-US"/>
              </a:p>
            </p:txBody>
          </p:sp>
          <p:sp>
            <p:nvSpPr>
              <p:cNvPr id="19484" name="Line 30"/>
              <p:cNvSpPr>
                <a:spLocks noChangeShapeType="1"/>
              </p:cNvSpPr>
              <p:nvPr/>
            </p:nvSpPr>
            <p:spPr bwMode="auto">
              <a:xfrm>
                <a:off x="1341" y="3463"/>
                <a:ext cx="0" cy="114"/>
              </a:xfrm>
              <a:prstGeom prst="line">
                <a:avLst/>
              </a:prstGeom>
              <a:noFill/>
              <a:ln w="12700">
                <a:solidFill>
                  <a:srgbClr val="000000"/>
                </a:solidFill>
                <a:round/>
                <a:headEnd/>
                <a:tailEnd/>
              </a:ln>
            </p:spPr>
            <p:txBody>
              <a:bodyPr wrap="none" anchor="ctr"/>
              <a:lstStyle/>
              <a:p>
                <a:endParaRPr lang="en-US"/>
              </a:p>
            </p:txBody>
          </p:sp>
          <p:sp>
            <p:nvSpPr>
              <p:cNvPr id="19485" name="Line 31"/>
              <p:cNvSpPr>
                <a:spLocks noChangeShapeType="1"/>
              </p:cNvSpPr>
              <p:nvPr/>
            </p:nvSpPr>
            <p:spPr bwMode="auto">
              <a:xfrm>
                <a:off x="1685" y="3471"/>
                <a:ext cx="0" cy="114"/>
              </a:xfrm>
              <a:prstGeom prst="line">
                <a:avLst/>
              </a:prstGeom>
              <a:noFill/>
              <a:ln w="12700">
                <a:solidFill>
                  <a:srgbClr val="000000"/>
                </a:solidFill>
                <a:round/>
                <a:headEnd/>
                <a:tailEnd/>
              </a:ln>
            </p:spPr>
            <p:txBody>
              <a:bodyPr wrap="none" anchor="ctr"/>
              <a:lstStyle/>
              <a:p>
                <a:endParaRPr lang="en-US"/>
              </a:p>
            </p:txBody>
          </p:sp>
          <p:sp>
            <p:nvSpPr>
              <p:cNvPr id="19486" name="Line 32"/>
              <p:cNvSpPr>
                <a:spLocks noChangeShapeType="1"/>
              </p:cNvSpPr>
              <p:nvPr/>
            </p:nvSpPr>
            <p:spPr bwMode="auto">
              <a:xfrm>
                <a:off x="2008" y="3465"/>
                <a:ext cx="0" cy="114"/>
              </a:xfrm>
              <a:prstGeom prst="line">
                <a:avLst/>
              </a:prstGeom>
              <a:noFill/>
              <a:ln w="12700">
                <a:solidFill>
                  <a:srgbClr val="000000"/>
                </a:solidFill>
                <a:round/>
                <a:headEnd/>
                <a:tailEnd/>
              </a:ln>
            </p:spPr>
            <p:txBody>
              <a:bodyPr wrap="none" anchor="ctr"/>
              <a:lstStyle/>
              <a:p>
                <a:endParaRPr lang="en-US"/>
              </a:p>
            </p:txBody>
          </p:sp>
          <p:sp>
            <p:nvSpPr>
              <p:cNvPr id="19487" name="Rectangle 33"/>
              <p:cNvSpPr>
                <a:spLocks noChangeArrowheads="1"/>
              </p:cNvSpPr>
              <p:nvPr/>
            </p:nvSpPr>
            <p:spPr bwMode="auto">
              <a:xfrm>
                <a:off x="582" y="3543"/>
                <a:ext cx="181" cy="200"/>
              </a:xfrm>
              <a:prstGeom prst="rect">
                <a:avLst/>
              </a:prstGeom>
              <a:noFill/>
              <a:ln w="12700">
                <a:noFill/>
                <a:miter lim="800000"/>
                <a:headEnd/>
                <a:tailEnd/>
              </a:ln>
            </p:spPr>
            <p:txBody>
              <a:bodyPr wrap="none" lIns="90488" tIns="44450" rIns="90488" bIns="44450">
                <a:spAutoFit/>
              </a:bodyPr>
              <a:lstStyle/>
              <a:p>
                <a:r>
                  <a:rPr lang="en-US" sz="1500" b="0">
                    <a:solidFill>
                      <a:srgbClr val="000000"/>
                    </a:solidFill>
                    <a:latin typeface="Arial MT"/>
                  </a:rPr>
                  <a:t>0</a:t>
                </a:r>
              </a:p>
            </p:txBody>
          </p:sp>
          <p:sp>
            <p:nvSpPr>
              <p:cNvPr id="19488" name="Rectangle 34"/>
              <p:cNvSpPr>
                <a:spLocks noChangeArrowheads="1"/>
              </p:cNvSpPr>
              <p:nvPr/>
            </p:nvSpPr>
            <p:spPr bwMode="auto">
              <a:xfrm>
                <a:off x="921" y="3543"/>
                <a:ext cx="180" cy="200"/>
              </a:xfrm>
              <a:prstGeom prst="rect">
                <a:avLst/>
              </a:prstGeom>
              <a:noFill/>
              <a:ln w="12700">
                <a:noFill/>
                <a:miter lim="800000"/>
                <a:headEnd/>
                <a:tailEnd/>
              </a:ln>
            </p:spPr>
            <p:txBody>
              <a:bodyPr wrap="none" lIns="90488" tIns="44450" rIns="90488" bIns="44450">
                <a:spAutoFit/>
              </a:bodyPr>
              <a:lstStyle/>
              <a:p>
                <a:r>
                  <a:rPr lang="en-US" sz="1500" b="0">
                    <a:solidFill>
                      <a:srgbClr val="000000"/>
                    </a:solidFill>
                    <a:latin typeface="Arial MT"/>
                  </a:rPr>
                  <a:t>2</a:t>
                </a:r>
              </a:p>
            </p:txBody>
          </p:sp>
          <p:sp>
            <p:nvSpPr>
              <p:cNvPr id="19489" name="Rectangle 35"/>
              <p:cNvSpPr>
                <a:spLocks noChangeArrowheads="1"/>
              </p:cNvSpPr>
              <p:nvPr/>
            </p:nvSpPr>
            <p:spPr bwMode="auto">
              <a:xfrm>
                <a:off x="1227" y="3543"/>
                <a:ext cx="181" cy="200"/>
              </a:xfrm>
              <a:prstGeom prst="rect">
                <a:avLst/>
              </a:prstGeom>
              <a:noFill/>
              <a:ln w="12700">
                <a:noFill/>
                <a:miter lim="800000"/>
                <a:headEnd/>
                <a:tailEnd/>
              </a:ln>
            </p:spPr>
            <p:txBody>
              <a:bodyPr wrap="none" lIns="90488" tIns="44450" rIns="90488" bIns="44450">
                <a:spAutoFit/>
              </a:bodyPr>
              <a:lstStyle/>
              <a:p>
                <a:r>
                  <a:rPr lang="en-US" sz="1500" b="0">
                    <a:solidFill>
                      <a:srgbClr val="000000"/>
                    </a:solidFill>
                    <a:latin typeface="Arial MT"/>
                  </a:rPr>
                  <a:t>4</a:t>
                </a:r>
              </a:p>
            </p:txBody>
          </p:sp>
          <p:sp>
            <p:nvSpPr>
              <p:cNvPr id="19490" name="Rectangle 36"/>
              <p:cNvSpPr>
                <a:spLocks noChangeArrowheads="1"/>
              </p:cNvSpPr>
              <p:nvPr/>
            </p:nvSpPr>
            <p:spPr bwMode="auto">
              <a:xfrm>
                <a:off x="1577" y="3543"/>
                <a:ext cx="181" cy="200"/>
              </a:xfrm>
              <a:prstGeom prst="rect">
                <a:avLst/>
              </a:prstGeom>
              <a:noFill/>
              <a:ln w="12700">
                <a:noFill/>
                <a:miter lim="800000"/>
                <a:headEnd/>
                <a:tailEnd/>
              </a:ln>
            </p:spPr>
            <p:txBody>
              <a:bodyPr wrap="none" lIns="90488" tIns="44450" rIns="90488" bIns="44450">
                <a:spAutoFit/>
              </a:bodyPr>
              <a:lstStyle/>
              <a:p>
                <a:r>
                  <a:rPr lang="en-US" sz="1500" b="0">
                    <a:solidFill>
                      <a:srgbClr val="000000"/>
                    </a:solidFill>
                    <a:latin typeface="Arial MT"/>
                  </a:rPr>
                  <a:t>6</a:t>
                </a:r>
              </a:p>
            </p:txBody>
          </p:sp>
          <p:sp>
            <p:nvSpPr>
              <p:cNvPr id="19491" name="Rectangle 37"/>
              <p:cNvSpPr>
                <a:spLocks noChangeArrowheads="1"/>
              </p:cNvSpPr>
              <p:nvPr/>
            </p:nvSpPr>
            <p:spPr bwMode="auto">
              <a:xfrm>
                <a:off x="1894" y="3543"/>
                <a:ext cx="181" cy="200"/>
              </a:xfrm>
              <a:prstGeom prst="rect">
                <a:avLst/>
              </a:prstGeom>
              <a:noFill/>
              <a:ln w="12700">
                <a:noFill/>
                <a:miter lim="800000"/>
                <a:headEnd/>
                <a:tailEnd/>
              </a:ln>
            </p:spPr>
            <p:txBody>
              <a:bodyPr wrap="none" lIns="90488" tIns="44450" rIns="90488" bIns="44450">
                <a:spAutoFit/>
              </a:bodyPr>
              <a:lstStyle/>
              <a:p>
                <a:r>
                  <a:rPr lang="en-US" sz="1500" b="0">
                    <a:solidFill>
                      <a:srgbClr val="000000"/>
                    </a:solidFill>
                    <a:latin typeface="Arial MT"/>
                  </a:rPr>
                  <a:t>8</a:t>
                </a:r>
              </a:p>
            </p:txBody>
          </p:sp>
          <p:sp>
            <p:nvSpPr>
              <p:cNvPr id="19492" name="Rectangle 38"/>
              <p:cNvSpPr>
                <a:spLocks noChangeArrowheads="1"/>
              </p:cNvSpPr>
              <p:nvPr/>
            </p:nvSpPr>
            <p:spPr bwMode="auto">
              <a:xfrm>
                <a:off x="2162" y="3543"/>
                <a:ext cx="248" cy="200"/>
              </a:xfrm>
              <a:prstGeom prst="rect">
                <a:avLst/>
              </a:prstGeom>
              <a:noFill/>
              <a:ln w="12700">
                <a:noFill/>
                <a:miter lim="800000"/>
                <a:headEnd/>
                <a:tailEnd/>
              </a:ln>
            </p:spPr>
            <p:txBody>
              <a:bodyPr wrap="none" lIns="90488" tIns="44450" rIns="90488" bIns="44450">
                <a:spAutoFit/>
              </a:bodyPr>
              <a:lstStyle/>
              <a:p>
                <a:r>
                  <a:rPr lang="en-US" sz="1500" b="0">
                    <a:solidFill>
                      <a:srgbClr val="000000"/>
                    </a:solidFill>
                    <a:latin typeface="Arial MT"/>
                  </a:rPr>
                  <a:t>10</a:t>
                </a:r>
              </a:p>
            </p:txBody>
          </p:sp>
          <p:sp>
            <p:nvSpPr>
              <p:cNvPr id="19493" name="Line 40"/>
              <p:cNvSpPr>
                <a:spLocks noChangeShapeType="1"/>
              </p:cNvSpPr>
              <p:nvPr/>
            </p:nvSpPr>
            <p:spPr bwMode="auto">
              <a:xfrm flipH="1" flipV="1">
                <a:off x="731" y="2233"/>
                <a:ext cx="55" cy="1267"/>
              </a:xfrm>
              <a:prstGeom prst="line">
                <a:avLst/>
              </a:prstGeom>
              <a:noFill/>
              <a:ln w="12700">
                <a:solidFill>
                  <a:srgbClr val="000000"/>
                </a:solidFill>
                <a:round/>
                <a:headEnd/>
                <a:tailEnd/>
              </a:ln>
            </p:spPr>
            <p:txBody>
              <a:bodyPr wrap="none" anchor="ctr"/>
              <a:lstStyle/>
              <a:p>
                <a:endParaRPr lang="en-US"/>
              </a:p>
            </p:txBody>
          </p:sp>
        </p:grpSp>
      </p:grpSp>
      <p:sp>
        <p:nvSpPr>
          <p:cNvPr id="225321" name="Freeform 41"/>
          <p:cNvSpPr>
            <a:spLocks/>
          </p:cNvSpPr>
          <p:nvPr/>
        </p:nvSpPr>
        <p:spPr bwMode="auto">
          <a:xfrm>
            <a:off x="1239838" y="4308475"/>
            <a:ext cx="2549525" cy="1255713"/>
          </a:xfrm>
          <a:custGeom>
            <a:avLst/>
            <a:gdLst>
              <a:gd name="T0" fmla="*/ 0 w 1409"/>
              <a:gd name="T1" fmla="*/ 2147483647 h 585"/>
              <a:gd name="T2" fmla="*/ 1044449467 w 1409"/>
              <a:gd name="T3" fmla="*/ 2147483647 h 585"/>
              <a:gd name="T4" fmla="*/ 1113205193 w 1409"/>
              <a:gd name="T5" fmla="*/ 1930558655 h 585"/>
              <a:gd name="T6" fmla="*/ 1280187261 w 1409"/>
              <a:gd name="T7" fmla="*/ 2147483647 h 585"/>
              <a:gd name="T8" fmla="*/ 2052883514 w 1409"/>
              <a:gd name="T9" fmla="*/ 2147483647 h 585"/>
              <a:gd name="T10" fmla="*/ 2085623818 w 1409"/>
              <a:gd name="T11" fmla="*/ 0 h 585"/>
              <a:gd name="T12" fmla="*/ 2147483647 w 1409"/>
              <a:gd name="T13" fmla="*/ 2147483647 h 585"/>
              <a:gd name="T14" fmla="*/ 2147483647 w 1409"/>
              <a:gd name="T15" fmla="*/ 2147483647 h 585"/>
              <a:gd name="T16" fmla="*/ 0 60000 65536"/>
              <a:gd name="T17" fmla="*/ 0 60000 65536"/>
              <a:gd name="T18" fmla="*/ 0 60000 65536"/>
              <a:gd name="T19" fmla="*/ 0 60000 65536"/>
              <a:gd name="T20" fmla="*/ 0 60000 65536"/>
              <a:gd name="T21" fmla="*/ 0 60000 65536"/>
              <a:gd name="T22" fmla="*/ 0 60000 65536"/>
              <a:gd name="T23" fmla="*/ 0 60000 65536"/>
              <a:gd name="T24" fmla="*/ 0 w 1409"/>
              <a:gd name="T25" fmla="*/ 0 h 585"/>
              <a:gd name="T26" fmla="*/ 1409 w 1409"/>
              <a:gd name="T27" fmla="*/ 585 h 5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9" h="585">
                <a:moveTo>
                  <a:pt x="0" y="584"/>
                </a:moveTo>
                <a:lnTo>
                  <a:pt x="319" y="584"/>
                </a:lnTo>
                <a:lnTo>
                  <a:pt x="340" y="419"/>
                </a:lnTo>
                <a:lnTo>
                  <a:pt x="391" y="584"/>
                </a:lnTo>
                <a:lnTo>
                  <a:pt x="627" y="584"/>
                </a:lnTo>
                <a:lnTo>
                  <a:pt x="637" y="0"/>
                </a:lnTo>
                <a:lnTo>
                  <a:pt x="709" y="584"/>
                </a:lnTo>
                <a:lnTo>
                  <a:pt x="1408" y="584"/>
                </a:lnTo>
              </a:path>
            </a:pathLst>
          </a:custGeom>
          <a:noFill/>
          <a:ln w="12700" cap="rnd">
            <a:solidFill>
              <a:srgbClr val="000000"/>
            </a:solidFill>
            <a:round/>
            <a:headEnd/>
            <a:tailEnd/>
          </a:ln>
        </p:spPr>
        <p:txBody>
          <a:bodyPr/>
          <a:lstStyle/>
          <a:p>
            <a:endParaRPr lang="en-US"/>
          </a:p>
        </p:txBody>
      </p:sp>
      <p:sp>
        <p:nvSpPr>
          <p:cNvPr id="225322" name="Rectangle 42"/>
          <p:cNvSpPr>
            <a:spLocks noChangeArrowheads="1"/>
          </p:cNvSpPr>
          <p:nvPr/>
        </p:nvSpPr>
        <p:spPr bwMode="auto">
          <a:xfrm>
            <a:off x="1146175" y="3505200"/>
            <a:ext cx="654050" cy="514350"/>
          </a:xfrm>
          <a:prstGeom prst="rect">
            <a:avLst/>
          </a:prstGeom>
          <a:noFill/>
          <a:ln w="12700">
            <a:noFill/>
            <a:miter lim="800000"/>
            <a:headEnd/>
            <a:tailEnd/>
          </a:ln>
        </p:spPr>
        <p:txBody>
          <a:bodyPr wrap="none" lIns="90488" tIns="44450" rIns="90488" bIns="44450">
            <a:spAutoFit/>
          </a:bodyPr>
          <a:lstStyle/>
          <a:p>
            <a:r>
              <a:rPr lang="en-US" sz="1400" b="0">
                <a:solidFill>
                  <a:srgbClr val="000000"/>
                </a:solidFill>
              </a:rPr>
              <a:t>initial </a:t>
            </a:r>
          </a:p>
          <a:p>
            <a:r>
              <a:rPr lang="en-US" sz="1400" b="0">
                <a:solidFill>
                  <a:srgbClr val="000000"/>
                </a:solidFill>
              </a:rPr>
              <a:t> pulse</a:t>
            </a:r>
          </a:p>
        </p:txBody>
      </p:sp>
      <p:sp>
        <p:nvSpPr>
          <p:cNvPr id="225323" name="Rectangle 43"/>
          <p:cNvSpPr>
            <a:spLocks noChangeArrowheads="1"/>
          </p:cNvSpPr>
          <p:nvPr/>
        </p:nvSpPr>
        <p:spPr bwMode="auto">
          <a:xfrm>
            <a:off x="1508125" y="4511675"/>
            <a:ext cx="712788" cy="514350"/>
          </a:xfrm>
          <a:prstGeom prst="rect">
            <a:avLst/>
          </a:prstGeom>
          <a:noFill/>
          <a:ln w="12700">
            <a:noFill/>
            <a:miter lim="800000"/>
            <a:headEnd/>
            <a:tailEnd/>
          </a:ln>
        </p:spPr>
        <p:txBody>
          <a:bodyPr wrap="none" lIns="90488" tIns="44450" rIns="90488" bIns="44450">
            <a:spAutoFit/>
          </a:bodyPr>
          <a:lstStyle/>
          <a:p>
            <a:r>
              <a:rPr lang="en-US" sz="1400" b="0">
                <a:solidFill>
                  <a:srgbClr val="000000"/>
                </a:solidFill>
              </a:rPr>
              <a:t>crack</a:t>
            </a:r>
          </a:p>
          <a:p>
            <a:r>
              <a:rPr lang="en-US" sz="1400" b="0">
                <a:solidFill>
                  <a:srgbClr val="000000"/>
                </a:solidFill>
              </a:rPr>
              <a:t>   echo</a:t>
            </a:r>
          </a:p>
        </p:txBody>
      </p:sp>
      <p:sp>
        <p:nvSpPr>
          <p:cNvPr id="225324" name="Rectangle 44"/>
          <p:cNvSpPr>
            <a:spLocks noChangeArrowheads="1"/>
          </p:cNvSpPr>
          <p:nvPr/>
        </p:nvSpPr>
        <p:spPr bwMode="auto">
          <a:xfrm>
            <a:off x="2393950" y="4143375"/>
            <a:ext cx="1185863" cy="512763"/>
          </a:xfrm>
          <a:prstGeom prst="rect">
            <a:avLst/>
          </a:prstGeom>
          <a:noFill/>
          <a:ln w="12700">
            <a:noFill/>
            <a:miter lim="800000"/>
            <a:headEnd/>
            <a:tailEnd/>
          </a:ln>
        </p:spPr>
        <p:txBody>
          <a:bodyPr wrap="none" lIns="90488" tIns="44450" rIns="90488" bIns="44450">
            <a:spAutoFit/>
          </a:bodyPr>
          <a:lstStyle/>
          <a:p>
            <a:r>
              <a:rPr lang="en-US" sz="1400" b="0">
                <a:solidFill>
                  <a:srgbClr val="000000"/>
                </a:solidFill>
              </a:rPr>
              <a:t>back surface</a:t>
            </a:r>
          </a:p>
          <a:p>
            <a:r>
              <a:rPr lang="en-US" sz="1400" b="0">
                <a:solidFill>
                  <a:srgbClr val="000000"/>
                </a:solidFill>
              </a:rPr>
              <a:t>   echo</a:t>
            </a:r>
          </a:p>
        </p:txBody>
      </p:sp>
      <p:sp>
        <p:nvSpPr>
          <p:cNvPr id="225325" name="Text Box 45"/>
          <p:cNvSpPr txBox="1">
            <a:spLocks noChangeArrowheads="1"/>
          </p:cNvSpPr>
          <p:nvPr/>
        </p:nvSpPr>
        <p:spPr bwMode="auto">
          <a:xfrm>
            <a:off x="1265238" y="6099175"/>
            <a:ext cx="2073275" cy="581025"/>
          </a:xfrm>
          <a:prstGeom prst="rect">
            <a:avLst/>
          </a:prstGeom>
          <a:noFill/>
          <a:ln w="12700">
            <a:noFill/>
            <a:miter lim="800000"/>
            <a:headEnd type="none" w="sm" len="sm"/>
            <a:tailEnd type="none" w="sm" len="sm"/>
          </a:ln>
        </p:spPr>
        <p:txBody>
          <a:bodyPr>
            <a:spAutoFit/>
          </a:bodyPr>
          <a:lstStyle/>
          <a:p>
            <a:r>
              <a:rPr lang="en-US" b="0"/>
              <a:t>Oscilloscope, or flaw detector screen</a:t>
            </a:r>
          </a:p>
        </p:txBody>
      </p:sp>
      <p:sp>
        <p:nvSpPr>
          <p:cNvPr id="225296" name="Line 16"/>
          <p:cNvSpPr>
            <a:spLocks noChangeShapeType="1"/>
          </p:cNvSpPr>
          <p:nvPr/>
        </p:nvSpPr>
        <p:spPr bwMode="auto">
          <a:xfrm>
            <a:off x="6261100" y="5013325"/>
            <a:ext cx="0" cy="644525"/>
          </a:xfrm>
          <a:prstGeom prst="line">
            <a:avLst/>
          </a:prstGeom>
          <a:noFill/>
          <a:ln w="12700">
            <a:solidFill>
              <a:schemeClr val="hlink"/>
            </a:solidFill>
            <a:round/>
            <a:headEnd/>
            <a:tailEnd type="triangle" w="med" len="med"/>
          </a:ln>
        </p:spPr>
        <p:txBody>
          <a:bodyPr wrap="none" anchor="ctr"/>
          <a:lstStyle/>
          <a:p>
            <a:endParaRPr lang="en-US"/>
          </a:p>
        </p:txBody>
      </p:sp>
      <p:sp>
        <p:nvSpPr>
          <p:cNvPr id="225326" name="Freeform 46"/>
          <p:cNvSpPr>
            <a:spLocks/>
          </p:cNvSpPr>
          <p:nvPr/>
        </p:nvSpPr>
        <p:spPr bwMode="auto">
          <a:xfrm>
            <a:off x="6269038" y="5753100"/>
            <a:ext cx="120650" cy="220663"/>
          </a:xfrm>
          <a:custGeom>
            <a:avLst/>
            <a:gdLst>
              <a:gd name="T0" fmla="*/ 7559675 w 76"/>
              <a:gd name="T1" fmla="*/ 0 h 139"/>
              <a:gd name="T2" fmla="*/ 27720926 w 76"/>
              <a:gd name="T3" fmla="*/ 302419402 h 139"/>
              <a:gd name="T4" fmla="*/ 168851244 w 76"/>
              <a:gd name="T5" fmla="*/ 282258115 h 139"/>
              <a:gd name="T6" fmla="*/ 168851244 w 76"/>
              <a:gd name="T7" fmla="*/ 60483885 h 139"/>
              <a:gd name="T8" fmla="*/ 0 60000 65536"/>
              <a:gd name="T9" fmla="*/ 0 60000 65536"/>
              <a:gd name="T10" fmla="*/ 0 60000 65536"/>
              <a:gd name="T11" fmla="*/ 0 60000 65536"/>
              <a:gd name="T12" fmla="*/ 0 w 76"/>
              <a:gd name="T13" fmla="*/ 0 h 139"/>
              <a:gd name="T14" fmla="*/ 76 w 76"/>
              <a:gd name="T15" fmla="*/ 139 h 139"/>
            </a:gdLst>
            <a:ahLst/>
            <a:cxnLst>
              <a:cxn ang="T8">
                <a:pos x="T0" y="T1"/>
              </a:cxn>
              <a:cxn ang="T9">
                <a:pos x="T2" y="T3"/>
              </a:cxn>
              <a:cxn ang="T10">
                <a:pos x="T4" y="T5"/>
              </a:cxn>
              <a:cxn ang="T11">
                <a:pos x="T6" y="T7"/>
              </a:cxn>
            </a:cxnLst>
            <a:rect l="T12" t="T13" r="T14" b="T15"/>
            <a:pathLst>
              <a:path w="76" h="139">
                <a:moveTo>
                  <a:pt x="3" y="0"/>
                </a:moveTo>
                <a:cubicBezTo>
                  <a:pt x="1" y="50"/>
                  <a:pt x="0" y="101"/>
                  <a:pt x="11" y="120"/>
                </a:cubicBezTo>
                <a:cubicBezTo>
                  <a:pt x="22" y="139"/>
                  <a:pt x="58" y="128"/>
                  <a:pt x="67" y="112"/>
                </a:cubicBezTo>
                <a:cubicBezTo>
                  <a:pt x="76" y="96"/>
                  <a:pt x="67" y="39"/>
                  <a:pt x="67" y="24"/>
                </a:cubicBezTo>
              </a:path>
            </a:pathLst>
          </a:custGeom>
          <a:noFill/>
          <a:ln w="12700">
            <a:solidFill>
              <a:schemeClr val="hlink"/>
            </a:solidFill>
            <a:round/>
            <a:headEnd type="none" w="sm" len="sm"/>
            <a:tailEnd type="triangle" w="med" len="med"/>
          </a:ln>
        </p:spPr>
        <p:txBody>
          <a:bodyPr/>
          <a:lstStyle/>
          <a:p>
            <a:endParaRPr lang="en-US"/>
          </a:p>
        </p:txBody>
      </p:sp>
      <p:sp>
        <p:nvSpPr>
          <p:cNvPr id="225327" name="Line 47"/>
          <p:cNvSpPr>
            <a:spLocks noChangeShapeType="1"/>
          </p:cNvSpPr>
          <p:nvPr/>
        </p:nvSpPr>
        <p:spPr bwMode="auto">
          <a:xfrm flipH="1" flipV="1">
            <a:off x="6375400" y="5022850"/>
            <a:ext cx="0" cy="676275"/>
          </a:xfrm>
          <a:prstGeom prst="line">
            <a:avLst/>
          </a:prstGeom>
          <a:noFill/>
          <a:ln w="12700">
            <a:solidFill>
              <a:schemeClr val="hlink"/>
            </a:solidFill>
            <a:round/>
            <a:headEnd/>
            <a:tailEnd type="triangle" w="med" len="med"/>
          </a:ln>
        </p:spPr>
        <p:txBody>
          <a:bodyPr wrap="none" anchor="ctr"/>
          <a:lstStyle/>
          <a:p>
            <a:endParaRPr lang="en-US"/>
          </a:p>
        </p:txBody>
      </p:sp>
      <p:sp>
        <p:nvSpPr>
          <p:cNvPr id="225295" name="Line 15"/>
          <p:cNvSpPr>
            <a:spLocks noChangeShapeType="1"/>
          </p:cNvSpPr>
          <p:nvPr/>
        </p:nvSpPr>
        <p:spPr bwMode="auto">
          <a:xfrm>
            <a:off x="6588125" y="4975225"/>
            <a:ext cx="0" cy="241300"/>
          </a:xfrm>
          <a:prstGeom prst="line">
            <a:avLst/>
          </a:prstGeom>
          <a:noFill/>
          <a:ln w="12700">
            <a:solidFill>
              <a:schemeClr val="hlink"/>
            </a:solidFill>
            <a:round/>
            <a:headEnd/>
            <a:tailEnd type="triangle" w="med" len="med"/>
          </a:ln>
        </p:spPr>
        <p:txBody>
          <a:bodyPr wrap="none" anchor="ctr"/>
          <a:lstStyle/>
          <a:p>
            <a:endParaRPr lang="en-US"/>
          </a:p>
        </p:txBody>
      </p:sp>
      <p:sp>
        <p:nvSpPr>
          <p:cNvPr id="225331" name="Freeform 51"/>
          <p:cNvSpPr>
            <a:spLocks/>
          </p:cNvSpPr>
          <p:nvPr/>
        </p:nvSpPr>
        <p:spPr bwMode="auto">
          <a:xfrm>
            <a:off x="6586538" y="5270500"/>
            <a:ext cx="120650" cy="246063"/>
          </a:xfrm>
          <a:custGeom>
            <a:avLst/>
            <a:gdLst>
              <a:gd name="T0" fmla="*/ 7559675 w 76"/>
              <a:gd name="T1" fmla="*/ 0 h 139"/>
              <a:gd name="T2" fmla="*/ 27720926 w 76"/>
              <a:gd name="T3" fmla="*/ 376047938 h 139"/>
              <a:gd name="T4" fmla="*/ 168851244 w 76"/>
              <a:gd name="T5" fmla="*/ 350979617 h 139"/>
              <a:gd name="T6" fmla="*/ 168851244 w 76"/>
              <a:gd name="T7" fmla="*/ 75210301 h 139"/>
              <a:gd name="T8" fmla="*/ 0 60000 65536"/>
              <a:gd name="T9" fmla="*/ 0 60000 65536"/>
              <a:gd name="T10" fmla="*/ 0 60000 65536"/>
              <a:gd name="T11" fmla="*/ 0 60000 65536"/>
              <a:gd name="T12" fmla="*/ 0 w 76"/>
              <a:gd name="T13" fmla="*/ 0 h 139"/>
              <a:gd name="T14" fmla="*/ 76 w 76"/>
              <a:gd name="T15" fmla="*/ 139 h 139"/>
            </a:gdLst>
            <a:ahLst/>
            <a:cxnLst>
              <a:cxn ang="T8">
                <a:pos x="T0" y="T1"/>
              </a:cxn>
              <a:cxn ang="T9">
                <a:pos x="T2" y="T3"/>
              </a:cxn>
              <a:cxn ang="T10">
                <a:pos x="T4" y="T5"/>
              </a:cxn>
              <a:cxn ang="T11">
                <a:pos x="T6" y="T7"/>
              </a:cxn>
            </a:cxnLst>
            <a:rect l="T12" t="T13" r="T14" b="T15"/>
            <a:pathLst>
              <a:path w="76" h="139">
                <a:moveTo>
                  <a:pt x="3" y="0"/>
                </a:moveTo>
                <a:cubicBezTo>
                  <a:pt x="1" y="50"/>
                  <a:pt x="0" y="101"/>
                  <a:pt x="11" y="120"/>
                </a:cubicBezTo>
                <a:cubicBezTo>
                  <a:pt x="22" y="139"/>
                  <a:pt x="58" y="128"/>
                  <a:pt x="67" y="112"/>
                </a:cubicBezTo>
                <a:cubicBezTo>
                  <a:pt x="76" y="96"/>
                  <a:pt x="67" y="39"/>
                  <a:pt x="67" y="24"/>
                </a:cubicBezTo>
              </a:path>
            </a:pathLst>
          </a:custGeom>
          <a:noFill/>
          <a:ln w="12700">
            <a:solidFill>
              <a:schemeClr val="hlink"/>
            </a:solidFill>
            <a:round/>
            <a:headEnd type="none" w="sm" len="sm"/>
            <a:tailEnd type="triangle" w="med" len="med"/>
          </a:ln>
        </p:spPr>
        <p:txBody>
          <a:bodyPr/>
          <a:lstStyle/>
          <a:p>
            <a:endParaRPr lang="en-US"/>
          </a:p>
        </p:txBody>
      </p:sp>
      <p:sp>
        <p:nvSpPr>
          <p:cNvPr id="225332" name="Line 52"/>
          <p:cNvSpPr>
            <a:spLocks noChangeShapeType="1"/>
          </p:cNvSpPr>
          <p:nvPr/>
        </p:nvSpPr>
        <p:spPr bwMode="auto">
          <a:xfrm flipH="1" flipV="1">
            <a:off x="6702425" y="5013325"/>
            <a:ext cx="0" cy="241300"/>
          </a:xfrm>
          <a:prstGeom prst="line">
            <a:avLst/>
          </a:prstGeom>
          <a:noFill/>
          <a:ln w="12700">
            <a:solidFill>
              <a:schemeClr val="hlink"/>
            </a:solidFill>
            <a:round/>
            <a:headEnd/>
            <a:tailEnd type="triangle" w="med" len="med"/>
          </a:ln>
        </p:spPr>
        <p:txBody>
          <a:bodyPr wrap="none" anchor="ctr"/>
          <a:lstStyle/>
          <a:p>
            <a:endParaRPr lang="en-US"/>
          </a:p>
        </p:txBody>
      </p:sp>
      <p:sp>
        <p:nvSpPr>
          <p:cNvPr id="19478" name="Rectangle 60"/>
          <p:cNvSpPr>
            <a:spLocks noGrp="1" noChangeArrowheads="1"/>
          </p:cNvSpPr>
          <p:nvPr>
            <p:ph type="title"/>
          </p:nvPr>
        </p:nvSpPr>
        <p:spPr>
          <a:xfrm>
            <a:off x="571500" y="0"/>
            <a:ext cx="7975600" cy="1143000"/>
          </a:xfrm>
        </p:spPr>
        <p:txBody>
          <a:bodyPr/>
          <a:lstStyle/>
          <a:p>
            <a:r>
              <a:rPr lang="en-US" smtClean="0">
                <a:solidFill>
                  <a:schemeClr val="folHlink"/>
                </a:solidFill>
              </a:rPr>
              <a:t>Ultrasonic Inspection (Pulse-Echo)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5339"/>
                                        </p:tgtEl>
                                        <p:attrNameLst>
                                          <p:attrName>style.visibility</p:attrName>
                                        </p:attrNameLst>
                                      </p:cBhvr>
                                      <p:to>
                                        <p:strVal val="visible"/>
                                      </p:to>
                                    </p:set>
                                    <p:animEffect transition="in" filter="dissolve">
                                      <p:cBhvr>
                                        <p:cTn id="7" dur="500"/>
                                        <p:tgtEl>
                                          <p:spTgt spid="2253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289"/>
                                        </p:tgtEl>
                                        <p:attrNameLst>
                                          <p:attrName>style.visibility</p:attrName>
                                        </p:attrNameLst>
                                      </p:cBhvr>
                                      <p:to>
                                        <p:strVal val="visible"/>
                                      </p:to>
                                    </p:set>
                                    <p:animEffect transition="in" filter="wipe(left)">
                                      <p:cBhvr>
                                        <p:cTn id="11" dur="500"/>
                                        <p:tgtEl>
                                          <p:spTgt spid="225289"/>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25297"/>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25298"/>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par>
                          <p:cTn id="22" fill="hold">
                            <p:stCondLst>
                              <p:cond delay="2500"/>
                            </p:stCondLst>
                            <p:childTnLst>
                              <p:par>
                                <p:cTn id="23" presetID="9"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par>
                          <p:cTn id="26" fill="hold">
                            <p:stCondLst>
                              <p:cond delay="3000"/>
                            </p:stCondLst>
                            <p:childTnLst>
                              <p:par>
                                <p:cTn id="27" presetID="9" presetClass="entr" presetSubtype="0" fill="hold" grpId="0" nodeType="afterEffect">
                                  <p:stCondLst>
                                    <p:cond delay="0"/>
                                  </p:stCondLst>
                                  <p:childTnLst>
                                    <p:set>
                                      <p:cBhvr>
                                        <p:cTn id="28" dur="1" fill="hold">
                                          <p:stCondLst>
                                            <p:cond delay="0"/>
                                          </p:stCondLst>
                                        </p:cTn>
                                        <p:tgtEl>
                                          <p:spTgt spid="225325"/>
                                        </p:tgtEl>
                                        <p:attrNameLst>
                                          <p:attrName>style.visibility</p:attrName>
                                        </p:attrNameLst>
                                      </p:cBhvr>
                                      <p:to>
                                        <p:strVal val="visible"/>
                                      </p:to>
                                    </p:set>
                                    <p:animEffect transition="in" filter="dissolve">
                                      <p:cBhvr>
                                        <p:cTn id="29" dur="500"/>
                                        <p:tgtEl>
                                          <p:spTgt spid="225325"/>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225296"/>
                                        </p:tgtEl>
                                        <p:attrNameLst>
                                          <p:attrName>style.visibility</p:attrName>
                                        </p:attrNameLst>
                                      </p:cBhvr>
                                      <p:to>
                                        <p:strVal val="visible"/>
                                      </p:to>
                                    </p:set>
                                    <p:animEffect transition="in" filter="wipe(up)">
                                      <p:cBhvr>
                                        <p:cTn id="33" dur="500"/>
                                        <p:tgtEl>
                                          <p:spTgt spid="225296"/>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25295"/>
                                        </p:tgtEl>
                                        <p:attrNameLst>
                                          <p:attrName>style.visibility</p:attrName>
                                        </p:attrNameLst>
                                      </p:cBhvr>
                                      <p:to>
                                        <p:strVal val="visible"/>
                                      </p:to>
                                    </p:set>
                                    <p:animEffect transition="in" filter="wipe(up)">
                                      <p:cBhvr>
                                        <p:cTn id="37" dur="500"/>
                                        <p:tgtEl>
                                          <p:spTgt spid="225295"/>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225331"/>
                                        </p:tgtEl>
                                        <p:attrNameLst>
                                          <p:attrName>style.visibility</p:attrName>
                                        </p:attrNameLst>
                                      </p:cBhvr>
                                      <p:to>
                                        <p:strVal val="visible"/>
                                      </p:to>
                                    </p:set>
                                    <p:animEffect transition="in" filter="wipe(left)">
                                      <p:cBhvr>
                                        <p:cTn id="41" dur="500"/>
                                        <p:tgtEl>
                                          <p:spTgt spid="225331"/>
                                        </p:tgtEl>
                                      </p:cBhvr>
                                    </p:animEffect>
                                  </p:childTnLst>
                                </p:cTn>
                              </p:par>
                            </p:childTnLst>
                          </p:cTn>
                        </p:par>
                        <p:par>
                          <p:cTn id="42" fill="hold">
                            <p:stCondLst>
                              <p:cond delay="5000"/>
                            </p:stCondLst>
                            <p:childTnLst>
                              <p:par>
                                <p:cTn id="43" presetID="22" presetClass="entr" presetSubtype="4" fill="hold" grpId="0" nodeType="afterEffect">
                                  <p:stCondLst>
                                    <p:cond delay="0"/>
                                  </p:stCondLst>
                                  <p:childTnLst>
                                    <p:set>
                                      <p:cBhvr>
                                        <p:cTn id="44" dur="1" fill="hold">
                                          <p:stCondLst>
                                            <p:cond delay="0"/>
                                          </p:stCondLst>
                                        </p:cTn>
                                        <p:tgtEl>
                                          <p:spTgt spid="225332"/>
                                        </p:tgtEl>
                                        <p:attrNameLst>
                                          <p:attrName>style.visibility</p:attrName>
                                        </p:attrNameLst>
                                      </p:cBhvr>
                                      <p:to>
                                        <p:strVal val="visible"/>
                                      </p:to>
                                    </p:set>
                                    <p:animEffect transition="in" filter="wipe(down)">
                                      <p:cBhvr>
                                        <p:cTn id="45" dur="500"/>
                                        <p:tgtEl>
                                          <p:spTgt spid="225332"/>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25326"/>
                                        </p:tgtEl>
                                        <p:attrNameLst>
                                          <p:attrName>style.visibility</p:attrName>
                                        </p:attrNameLst>
                                      </p:cBhvr>
                                      <p:to>
                                        <p:strVal val="visible"/>
                                      </p:to>
                                    </p:set>
                                    <p:animEffect transition="in" filter="wipe(left)">
                                      <p:cBhvr>
                                        <p:cTn id="49" dur="500"/>
                                        <p:tgtEl>
                                          <p:spTgt spid="225326"/>
                                        </p:tgtEl>
                                      </p:cBhvr>
                                    </p:animEffect>
                                  </p:childTnLst>
                                </p:cTn>
                              </p:par>
                            </p:childTnLst>
                          </p:cTn>
                        </p:par>
                        <p:par>
                          <p:cTn id="50" fill="hold">
                            <p:stCondLst>
                              <p:cond delay="6000"/>
                            </p:stCondLst>
                            <p:childTnLst>
                              <p:par>
                                <p:cTn id="51" presetID="22" presetClass="entr" presetSubtype="4" fill="hold" grpId="0" nodeType="afterEffect">
                                  <p:stCondLst>
                                    <p:cond delay="0"/>
                                  </p:stCondLst>
                                  <p:childTnLst>
                                    <p:set>
                                      <p:cBhvr>
                                        <p:cTn id="52" dur="1" fill="hold">
                                          <p:stCondLst>
                                            <p:cond delay="0"/>
                                          </p:stCondLst>
                                        </p:cTn>
                                        <p:tgtEl>
                                          <p:spTgt spid="225327"/>
                                        </p:tgtEl>
                                        <p:attrNameLst>
                                          <p:attrName>style.visibility</p:attrName>
                                        </p:attrNameLst>
                                      </p:cBhvr>
                                      <p:to>
                                        <p:strVal val="visible"/>
                                      </p:to>
                                    </p:set>
                                    <p:animEffect transition="in" filter="wipe(down)">
                                      <p:cBhvr>
                                        <p:cTn id="53" dur="500"/>
                                        <p:tgtEl>
                                          <p:spTgt spid="225327"/>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225321"/>
                                        </p:tgtEl>
                                        <p:attrNameLst>
                                          <p:attrName>style.visibility</p:attrName>
                                        </p:attrNameLst>
                                      </p:cBhvr>
                                      <p:to>
                                        <p:strVal val="visible"/>
                                      </p:to>
                                    </p:set>
                                    <p:animEffect transition="in" filter="wipe(left)">
                                      <p:cBhvr>
                                        <p:cTn id="57" dur="500"/>
                                        <p:tgtEl>
                                          <p:spTgt spid="225321"/>
                                        </p:tgtEl>
                                      </p:cBhvr>
                                    </p:animEffect>
                                  </p:child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499"/>
                                          </p:stCondLst>
                                        </p:cTn>
                                        <p:tgtEl>
                                          <p:spTgt spid="225322"/>
                                        </p:tgtEl>
                                        <p:attrNameLst>
                                          <p:attrName>style.visibility</p:attrName>
                                        </p:attrNameLst>
                                      </p:cBhvr>
                                      <p:to>
                                        <p:strVal val="visible"/>
                                      </p:to>
                                    </p:set>
                                  </p:childTnLst>
                                </p:cTn>
                              </p:par>
                            </p:childTnLst>
                          </p:cTn>
                        </p:par>
                        <p:par>
                          <p:cTn id="61" fill="hold">
                            <p:stCondLst>
                              <p:cond delay="7500"/>
                            </p:stCondLst>
                            <p:childTnLst>
                              <p:par>
                                <p:cTn id="62" presetID="1" presetClass="entr" presetSubtype="0" fill="hold" grpId="0" nodeType="afterEffect">
                                  <p:stCondLst>
                                    <p:cond delay="0"/>
                                  </p:stCondLst>
                                  <p:childTnLst>
                                    <p:set>
                                      <p:cBhvr>
                                        <p:cTn id="63" dur="1" fill="hold">
                                          <p:stCondLst>
                                            <p:cond delay="499"/>
                                          </p:stCondLst>
                                        </p:cTn>
                                        <p:tgtEl>
                                          <p:spTgt spid="225323"/>
                                        </p:tgtEl>
                                        <p:attrNameLst>
                                          <p:attrName>style.visibility</p:attrName>
                                        </p:attrNameLst>
                                      </p:cBhvr>
                                      <p:to>
                                        <p:strVal val="visible"/>
                                      </p:to>
                                    </p:set>
                                  </p:child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499"/>
                                          </p:stCondLst>
                                        </p:cTn>
                                        <p:tgtEl>
                                          <p:spTgt spid="225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7" grpId="0" autoUpdateAnimBg="0"/>
      <p:bldP spid="225298" grpId="0" autoUpdateAnimBg="0"/>
      <p:bldP spid="225321" grpId="0" animBg="1"/>
      <p:bldP spid="225322" grpId="0" autoUpdateAnimBg="0"/>
      <p:bldP spid="225323" grpId="0" autoUpdateAnimBg="0"/>
      <p:bldP spid="225324" grpId="0" autoUpdateAnimBg="0"/>
      <p:bldP spid="225325" grpId="0" autoUpdateAnimBg="0"/>
      <p:bldP spid="225296" grpId="0" animBg="1"/>
      <p:bldP spid="225326" grpId="0" animBg="1"/>
      <p:bldP spid="225327" grpId="0" animBg="1"/>
      <p:bldP spid="225295" grpId="0" animBg="1"/>
      <p:bldP spid="225331" grpId="0" animBg="1"/>
      <p:bldP spid="2253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Powder production</a:t>
            </a:r>
            <a:endParaRPr lang="en-IN" dirty="0"/>
          </a:p>
        </p:txBody>
      </p:sp>
      <p:sp>
        <p:nvSpPr>
          <p:cNvPr id="3" name="Content Placeholder 2"/>
          <p:cNvSpPr>
            <a:spLocks noGrp="1"/>
          </p:cNvSpPr>
          <p:nvPr>
            <p:ph idx="1"/>
          </p:nvPr>
        </p:nvSpPr>
        <p:spPr/>
        <p:txBody>
          <a:bodyPr>
            <a:normAutofit/>
          </a:bodyPr>
          <a:lstStyle/>
          <a:p>
            <a:pPr>
              <a:buNone/>
            </a:pPr>
            <a:r>
              <a:rPr lang="en-US" sz="2400" dirty="0"/>
              <a:t>B</a:t>
            </a:r>
            <a:r>
              <a:rPr lang="en-US" sz="2400" dirty="0" smtClean="0"/>
              <a:t>) Crushing</a:t>
            </a:r>
          </a:p>
          <a:p>
            <a:pPr>
              <a:buNone/>
            </a:pPr>
            <a:r>
              <a:rPr lang="en-US" sz="2400" dirty="0" smtClean="0">
                <a:solidFill>
                  <a:srgbClr val="FF0000"/>
                </a:solidFill>
              </a:rPr>
              <a:t>     The solid materials are crushed by hammers, jaw crushers, gyratory crushers, etc .the powder particles of brittle material are angular in shape and ductile material are flaky in shape.</a:t>
            </a:r>
          </a:p>
          <a:p>
            <a:pPr>
              <a:buNone/>
            </a:pPr>
            <a:r>
              <a:rPr lang="en-US" sz="2400" dirty="0" smtClean="0">
                <a:solidFill>
                  <a:srgbClr val="FF0000"/>
                </a:solidFill>
              </a:rPr>
              <a:t>     </a:t>
            </a:r>
            <a:r>
              <a:rPr lang="en-US" sz="2400" dirty="0" smtClean="0">
                <a:solidFill>
                  <a:srgbClr val="0070C0"/>
                </a:solidFill>
              </a:rPr>
              <a:t>Any material can be crushed to powder form; however, the method is very much suitable for brittle materials.</a:t>
            </a:r>
          </a:p>
          <a:p>
            <a:pPr>
              <a:buNone/>
            </a:pPr>
            <a:r>
              <a:rPr lang="en-US" sz="2400" dirty="0" smtClean="0">
                <a:solidFill>
                  <a:srgbClr val="0070C0"/>
                </a:solidFill>
              </a:rPr>
              <a:t>C) </a:t>
            </a:r>
            <a:r>
              <a:rPr lang="en-US" sz="2400" b="1" dirty="0" smtClean="0"/>
              <a:t>Milling:</a:t>
            </a:r>
          </a:p>
          <a:p>
            <a:pPr>
              <a:buNone/>
            </a:pPr>
            <a:r>
              <a:rPr lang="en-US" sz="2400" dirty="0"/>
              <a:t> </a:t>
            </a:r>
            <a:r>
              <a:rPr lang="en-US" sz="2400" dirty="0" smtClean="0"/>
              <a:t>    </a:t>
            </a:r>
            <a:r>
              <a:rPr lang="en-US" sz="2400" dirty="0"/>
              <a:t>M</a:t>
            </a:r>
            <a:r>
              <a:rPr lang="en-US" sz="2400" dirty="0" smtClean="0"/>
              <a:t>illing is the most important and widely used method for the production of powders of required grade and fineness.</a:t>
            </a:r>
          </a:p>
          <a:p>
            <a:pPr>
              <a:buNone/>
            </a:pPr>
            <a:r>
              <a:rPr lang="en-US" sz="2400" dirty="0"/>
              <a:t> </a:t>
            </a:r>
            <a:r>
              <a:rPr lang="en-US" sz="2400" dirty="0" smtClean="0"/>
              <a:t>    Milling is done by using equipments such as ball mills, rod mills, eddy mills etc.</a:t>
            </a:r>
          </a:p>
          <a:p>
            <a:pPr>
              <a:buNone/>
            </a:pPr>
            <a:endParaRPr lang="en-US" sz="2400" dirty="0" smtClean="0"/>
          </a:p>
          <a:p>
            <a:pPr>
              <a:buNone/>
            </a:pPr>
            <a:endParaRPr lang="en-US" sz="2400"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03300" y="177800"/>
            <a:ext cx="7162800" cy="596900"/>
          </a:xfrm>
        </p:spPr>
        <p:txBody>
          <a:bodyPr>
            <a:normAutofit fontScale="90000"/>
          </a:bodyPr>
          <a:lstStyle/>
          <a:p>
            <a:r>
              <a:rPr lang="en-US" dirty="0" smtClean="0">
                <a:solidFill>
                  <a:srgbClr val="FF0000"/>
                </a:solidFill>
              </a:rPr>
              <a:t>Ultrasonic Imaging</a:t>
            </a:r>
          </a:p>
        </p:txBody>
      </p:sp>
      <p:pic>
        <p:nvPicPr>
          <p:cNvPr id="211975" name="Picture 7" descr="UTsystem"/>
          <p:cNvPicPr>
            <a:picLocks noGrp="1" noChangeAspect="1" noChangeArrowheads="1"/>
          </p:cNvPicPr>
          <p:nvPr>
            <p:ph sz="half" idx="1"/>
          </p:nvPr>
        </p:nvPicPr>
        <p:blipFill>
          <a:blip r:embed="rId3"/>
          <a:srcRect/>
          <a:stretch>
            <a:fillRect/>
          </a:stretch>
        </p:blipFill>
        <p:spPr>
          <a:xfrm>
            <a:off x="584200" y="2166938"/>
            <a:ext cx="3937000" cy="3098800"/>
          </a:xfrm>
          <a:noFill/>
        </p:spPr>
      </p:pic>
      <p:pic>
        <p:nvPicPr>
          <p:cNvPr id="211971" name="Picture 3" descr="Quartfb"/>
          <p:cNvPicPr>
            <a:picLocks noChangeAspect="1" noChangeArrowheads="1"/>
          </p:cNvPicPr>
          <p:nvPr/>
        </p:nvPicPr>
        <p:blipFill>
          <a:blip r:embed="rId4"/>
          <a:srcRect/>
          <a:stretch>
            <a:fillRect/>
          </a:stretch>
        </p:blipFill>
        <p:spPr bwMode="auto">
          <a:xfrm>
            <a:off x="4699000" y="2166938"/>
            <a:ext cx="3733800" cy="3581400"/>
          </a:xfrm>
          <a:prstGeom prst="rect">
            <a:avLst/>
          </a:prstGeom>
          <a:noFill/>
          <a:ln w="9525">
            <a:noFill/>
            <a:miter lim="800000"/>
            <a:headEnd/>
            <a:tailEnd/>
          </a:ln>
        </p:spPr>
      </p:pic>
      <p:pic>
        <p:nvPicPr>
          <p:cNvPr id="211972" name="Picture 4" descr="Quartfro"/>
          <p:cNvPicPr>
            <a:picLocks noChangeAspect="1" noChangeArrowheads="1"/>
          </p:cNvPicPr>
          <p:nvPr/>
        </p:nvPicPr>
        <p:blipFill>
          <a:blip r:embed="rId5"/>
          <a:srcRect/>
          <a:stretch>
            <a:fillRect/>
          </a:stretch>
        </p:blipFill>
        <p:spPr bwMode="auto">
          <a:xfrm>
            <a:off x="579438" y="2171700"/>
            <a:ext cx="3700462" cy="3586163"/>
          </a:xfrm>
          <a:prstGeom prst="rect">
            <a:avLst/>
          </a:prstGeom>
          <a:noFill/>
          <a:ln w="9525">
            <a:noFill/>
            <a:miter lim="800000"/>
            <a:headEnd/>
            <a:tailEnd/>
          </a:ln>
        </p:spPr>
      </p:pic>
      <p:sp>
        <p:nvSpPr>
          <p:cNvPr id="211973" name="Text Box 5"/>
          <p:cNvSpPr txBox="1">
            <a:spLocks noChangeArrowheads="1"/>
          </p:cNvSpPr>
          <p:nvPr/>
        </p:nvSpPr>
        <p:spPr bwMode="auto">
          <a:xfrm>
            <a:off x="565150" y="5840413"/>
            <a:ext cx="3778250" cy="915987"/>
          </a:xfrm>
          <a:prstGeom prst="rect">
            <a:avLst/>
          </a:prstGeom>
          <a:noFill/>
          <a:ln w="12700">
            <a:noFill/>
            <a:miter lim="800000"/>
            <a:headEnd/>
            <a:tailEnd/>
          </a:ln>
        </p:spPr>
        <p:txBody>
          <a:bodyPr>
            <a:spAutoFit/>
          </a:bodyPr>
          <a:lstStyle/>
          <a:p>
            <a:r>
              <a:rPr lang="en-US" sz="1800" b="0"/>
              <a:t>Gray scale image produced using the sound reflected from the front surface of the coin</a:t>
            </a:r>
          </a:p>
        </p:txBody>
      </p:sp>
      <p:sp>
        <p:nvSpPr>
          <p:cNvPr id="211974" name="Text Box 6"/>
          <p:cNvSpPr txBox="1">
            <a:spLocks noChangeArrowheads="1"/>
          </p:cNvSpPr>
          <p:nvPr/>
        </p:nvSpPr>
        <p:spPr bwMode="auto">
          <a:xfrm>
            <a:off x="4610100" y="5840413"/>
            <a:ext cx="4059238" cy="915987"/>
          </a:xfrm>
          <a:prstGeom prst="rect">
            <a:avLst/>
          </a:prstGeom>
          <a:noFill/>
          <a:ln w="12700">
            <a:noFill/>
            <a:miter lim="800000"/>
            <a:headEnd/>
            <a:tailEnd/>
          </a:ln>
        </p:spPr>
        <p:txBody>
          <a:bodyPr>
            <a:spAutoFit/>
          </a:bodyPr>
          <a:lstStyle/>
          <a:p>
            <a:r>
              <a:rPr lang="en-US" sz="1800" b="0"/>
              <a:t>Gray scale image produced using the sound reflected from the back surface of the coin </a:t>
            </a:r>
            <a:r>
              <a:rPr lang="en-US" b="0"/>
              <a:t>(inspected from “heads” side)</a:t>
            </a:r>
          </a:p>
        </p:txBody>
      </p:sp>
      <p:sp>
        <p:nvSpPr>
          <p:cNvPr id="211977" name="Text Box 9"/>
          <p:cNvSpPr txBox="1">
            <a:spLocks noChangeArrowheads="1"/>
          </p:cNvSpPr>
          <p:nvPr/>
        </p:nvSpPr>
        <p:spPr bwMode="auto">
          <a:xfrm>
            <a:off x="568325" y="700088"/>
            <a:ext cx="8147050" cy="1187450"/>
          </a:xfrm>
          <a:prstGeom prst="rect">
            <a:avLst/>
          </a:prstGeom>
          <a:noFill/>
          <a:ln w="12700">
            <a:noFill/>
            <a:miter lim="800000"/>
            <a:headEnd type="none" w="sm" len="sm"/>
            <a:tailEnd type="none" w="sm" len="sm"/>
          </a:ln>
        </p:spPr>
        <p:txBody>
          <a:bodyPr>
            <a:spAutoFit/>
          </a:bodyPr>
          <a:lstStyle/>
          <a:p>
            <a:r>
              <a:rPr lang="en-US" sz="2400"/>
              <a:t>High resolution images can be produced by plotting signal strength or time-of-flight using a computer-controlled scanning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1977"/>
                                        </p:tgtEl>
                                        <p:attrNameLst>
                                          <p:attrName>style.visibility</p:attrName>
                                        </p:attrNameLst>
                                      </p:cBhvr>
                                      <p:to>
                                        <p:strVal val="visible"/>
                                      </p:to>
                                    </p:set>
                                    <p:animEffect transition="in" filter="strips(downRight)">
                                      <p:cBhvr>
                                        <p:cTn id="7" dur="500"/>
                                        <p:tgtEl>
                                          <p:spTgt spid="21197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1975"/>
                                        </p:tgtEl>
                                        <p:attrNameLst>
                                          <p:attrName>style.visibility</p:attrName>
                                        </p:attrNameLst>
                                      </p:cBhvr>
                                      <p:to>
                                        <p:strVal val="visible"/>
                                      </p:to>
                                    </p:set>
                                    <p:animEffect transition="in" filter="dissolve">
                                      <p:cBhvr>
                                        <p:cTn id="11" dur="500"/>
                                        <p:tgtEl>
                                          <p:spTgt spid="21197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211975"/>
                                        </p:tgtEl>
                                      </p:cBhvr>
                                    </p:animEffect>
                                    <p:set>
                                      <p:cBhvr>
                                        <p:cTn id="16" dur="1" fill="hold">
                                          <p:stCondLst>
                                            <p:cond delay="499"/>
                                          </p:stCondLst>
                                        </p:cTn>
                                        <p:tgtEl>
                                          <p:spTgt spid="211975"/>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11972"/>
                                        </p:tgtEl>
                                        <p:attrNameLst>
                                          <p:attrName>style.visibility</p:attrName>
                                        </p:attrNameLst>
                                      </p:cBhvr>
                                      <p:to>
                                        <p:strVal val="visible"/>
                                      </p:to>
                                    </p:set>
                                    <p:animEffect transition="in" filter="dissolve">
                                      <p:cBhvr>
                                        <p:cTn id="20" dur="500"/>
                                        <p:tgtEl>
                                          <p:spTgt spid="21197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11973"/>
                                        </p:tgtEl>
                                        <p:attrNameLst>
                                          <p:attrName>style.visibility</p:attrName>
                                        </p:attrNameLst>
                                      </p:cBhvr>
                                      <p:to>
                                        <p:strVal val="visible"/>
                                      </p:to>
                                    </p:set>
                                    <p:animEffect transition="in" filter="wipe(left)">
                                      <p:cBhvr>
                                        <p:cTn id="24" dur="500"/>
                                        <p:tgtEl>
                                          <p:spTgt spid="21197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1971"/>
                                        </p:tgtEl>
                                        <p:attrNameLst>
                                          <p:attrName>style.visibility</p:attrName>
                                        </p:attrNameLst>
                                      </p:cBhvr>
                                      <p:to>
                                        <p:strVal val="visible"/>
                                      </p:to>
                                    </p:set>
                                    <p:animEffect transition="in" filter="dissolve">
                                      <p:cBhvr>
                                        <p:cTn id="29" dur="500"/>
                                        <p:tgtEl>
                                          <p:spTgt spid="21197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11974"/>
                                        </p:tgtEl>
                                        <p:attrNameLst>
                                          <p:attrName>style.visibility</p:attrName>
                                        </p:attrNameLst>
                                      </p:cBhvr>
                                      <p:to>
                                        <p:strVal val="visible"/>
                                      </p:to>
                                    </p:set>
                                    <p:animEffect transition="in" filter="wipe(left)">
                                      <p:cBhvr>
                                        <p:cTn id="33" dur="500"/>
                                        <p:tgtEl>
                                          <p:spTgt spid="21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utoUpdateAnimBg="0"/>
      <p:bldP spid="211974" grpId="0" autoUpdateAnimBg="0"/>
      <p:bldP spid="21197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90600" y="393700"/>
            <a:ext cx="7162800" cy="1143000"/>
          </a:xfrm>
        </p:spPr>
        <p:txBody>
          <a:bodyPr/>
          <a:lstStyle/>
          <a:p>
            <a:r>
              <a:rPr lang="en-US" smtClean="0"/>
              <a:t>Common Application of NDT</a:t>
            </a:r>
          </a:p>
        </p:txBody>
      </p:sp>
      <p:sp>
        <p:nvSpPr>
          <p:cNvPr id="253955" name="Rectangle 3"/>
          <p:cNvSpPr>
            <a:spLocks noGrp="1" noChangeArrowheads="1"/>
          </p:cNvSpPr>
          <p:nvPr>
            <p:ph type="body" idx="1"/>
          </p:nvPr>
        </p:nvSpPr>
        <p:spPr>
          <a:xfrm>
            <a:off x="990600" y="1739900"/>
            <a:ext cx="6959600" cy="4356100"/>
          </a:xfrm>
        </p:spPr>
        <p:txBody>
          <a:bodyPr/>
          <a:lstStyle/>
          <a:p>
            <a:r>
              <a:rPr lang="en-US" sz="3200" smtClean="0"/>
              <a:t>Inspection of Raw Products</a:t>
            </a:r>
          </a:p>
          <a:p>
            <a:r>
              <a:rPr lang="en-US" sz="3200" smtClean="0"/>
              <a:t>Inspection Following Secondary Processing</a:t>
            </a:r>
          </a:p>
          <a:p>
            <a:r>
              <a:rPr lang="en-US" sz="3200" smtClean="0"/>
              <a:t>In-Services Damage Inspection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strips(downRight)">
                                      <p:cBhvr>
                                        <p:cTn id="7" dur="500"/>
                                        <p:tgtEl>
                                          <p:spTgt spid="253955">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animEffect transition="in" filter="strips(downRight)">
                                      <p:cBhvr>
                                        <p:cTn id="11" dur="500"/>
                                        <p:tgtEl>
                                          <p:spTgt spid="253955">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53955">
                                            <p:txEl>
                                              <p:pRg st="2" end="2"/>
                                            </p:txEl>
                                          </p:spTgt>
                                        </p:tgtEl>
                                        <p:attrNameLst>
                                          <p:attrName>style.visibility</p:attrName>
                                        </p:attrNameLst>
                                      </p:cBhvr>
                                      <p:to>
                                        <p:strVal val="visible"/>
                                      </p:to>
                                    </p:set>
                                    <p:animEffect transition="in" filter="strips(downRight)">
                                      <p:cBhvr>
                                        <p:cTn id="15" dur="500"/>
                                        <p:tgtEl>
                                          <p:spTgt spid="253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4989" name="Picture 13" descr="Extrusion"/>
          <p:cNvPicPr>
            <a:picLocks noGrp="1" noChangeAspect="1" noChangeArrowheads="1"/>
          </p:cNvPicPr>
          <p:nvPr>
            <p:ph sz="quarter" idx="3"/>
          </p:nvPr>
        </p:nvPicPr>
        <p:blipFill>
          <a:blip r:embed="rId3"/>
          <a:srcRect/>
          <a:stretch>
            <a:fillRect/>
          </a:stretch>
        </p:blipFill>
        <p:spPr>
          <a:xfrm>
            <a:off x="1257300" y="3784600"/>
            <a:ext cx="2971800" cy="2146300"/>
          </a:xfrm>
          <a:noFill/>
        </p:spPr>
      </p:pic>
      <p:sp>
        <p:nvSpPr>
          <p:cNvPr id="22531" name="Rectangle 2"/>
          <p:cNvSpPr>
            <a:spLocks noGrp="1" noChangeArrowheads="1"/>
          </p:cNvSpPr>
          <p:nvPr>
            <p:ph type="title"/>
          </p:nvPr>
        </p:nvSpPr>
        <p:spPr>
          <a:xfrm>
            <a:off x="901700" y="330200"/>
            <a:ext cx="7670800" cy="1143000"/>
          </a:xfrm>
        </p:spPr>
        <p:txBody>
          <a:bodyPr/>
          <a:lstStyle/>
          <a:p>
            <a:r>
              <a:rPr lang="en-US" smtClean="0"/>
              <a:t>Inspection of Raw Products</a:t>
            </a:r>
          </a:p>
        </p:txBody>
      </p:sp>
      <p:sp>
        <p:nvSpPr>
          <p:cNvPr id="254979" name="Rectangle 3"/>
          <p:cNvSpPr>
            <a:spLocks noGrp="1" noChangeArrowheads="1"/>
          </p:cNvSpPr>
          <p:nvPr>
            <p:ph type="body" sz="half" idx="1"/>
          </p:nvPr>
        </p:nvSpPr>
        <p:spPr>
          <a:xfrm>
            <a:off x="1295400" y="1574800"/>
            <a:ext cx="2806700" cy="1866900"/>
          </a:xfrm>
        </p:spPr>
        <p:txBody>
          <a:bodyPr/>
          <a:lstStyle/>
          <a:p>
            <a:pPr marL="228600" indent="-228600">
              <a:lnSpc>
                <a:spcPct val="100000"/>
              </a:lnSpc>
              <a:spcBef>
                <a:spcPct val="0"/>
              </a:spcBef>
            </a:pPr>
            <a:r>
              <a:rPr lang="en-US" sz="2800" smtClean="0"/>
              <a:t>Forgings,</a:t>
            </a:r>
          </a:p>
          <a:p>
            <a:pPr marL="228600" indent="-228600">
              <a:lnSpc>
                <a:spcPct val="100000"/>
              </a:lnSpc>
              <a:spcBef>
                <a:spcPct val="0"/>
              </a:spcBef>
            </a:pPr>
            <a:r>
              <a:rPr lang="en-US" sz="2800" smtClean="0"/>
              <a:t>Castings,</a:t>
            </a:r>
          </a:p>
          <a:p>
            <a:pPr marL="228600" indent="-228600">
              <a:lnSpc>
                <a:spcPct val="100000"/>
              </a:lnSpc>
              <a:spcBef>
                <a:spcPct val="0"/>
              </a:spcBef>
            </a:pPr>
            <a:r>
              <a:rPr lang="en-US" sz="2800" smtClean="0"/>
              <a:t>Extrusions,</a:t>
            </a:r>
          </a:p>
          <a:p>
            <a:pPr marL="228600" indent="-228600">
              <a:lnSpc>
                <a:spcPct val="100000"/>
              </a:lnSpc>
              <a:spcBef>
                <a:spcPct val="0"/>
              </a:spcBef>
            </a:pPr>
            <a:r>
              <a:rPr lang="en-US" sz="2800" smtClean="0"/>
              <a:t>etc.</a:t>
            </a:r>
          </a:p>
        </p:txBody>
      </p:sp>
      <p:pic>
        <p:nvPicPr>
          <p:cNvPr id="254980" name="Picture 4" descr="Casting1"/>
          <p:cNvPicPr>
            <a:picLocks noGrp="1" noChangeAspect="1" noChangeArrowheads="1"/>
          </p:cNvPicPr>
          <p:nvPr>
            <p:ph sz="quarter" idx="2"/>
          </p:nvPr>
        </p:nvPicPr>
        <p:blipFill>
          <a:blip r:embed="rId4"/>
          <a:srcRect/>
          <a:stretch>
            <a:fillRect/>
          </a:stretch>
        </p:blipFill>
        <p:spPr>
          <a:xfrm>
            <a:off x="3865563" y="2417763"/>
            <a:ext cx="3171825" cy="2852737"/>
          </a:xfrm>
          <a:noFill/>
        </p:spPr>
      </p:pic>
      <p:pic>
        <p:nvPicPr>
          <p:cNvPr id="254985" name="Picture 9" descr="forging"/>
          <p:cNvPicPr>
            <a:picLocks noChangeAspect="1" noChangeArrowheads="1"/>
          </p:cNvPicPr>
          <p:nvPr/>
        </p:nvPicPr>
        <p:blipFill>
          <a:blip r:embed="rId5"/>
          <a:srcRect/>
          <a:stretch>
            <a:fillRect/>
          </a:stretch>
        </p:blipFill>
        <p:spPr bwMode="auto">
          <a:xfrm>
            <a:off x="6388100" y="1450975"/>
            <a:ext cx="2282825" cy="253365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strips(downRight)">
                                      <p:cBhvr>
                                        <p:cTn id="7" dur="500"/>
                                        <p:tgtEl>
                                          <p:spTgt spid="254979">
                                            <p:txEl>
                                              <p:pRg st="0" end="0"/>
                                            </p:txEl>
                                          </p:spTgt>
                                        </p:tgtEl>
                                      </p:cBhvr>
                                    </p:animEffect>
                                  </p:childTnLst>
                                </p:cTn>
                              </p:par>
                              <p:par>
                                <p:cTn id="8" presetID="12" presetClass="entr" presetSubtype="2" fill="hold" nodeType="withEffect">
                                  <p:stCondLst>
                                    <p:cond delay="0"/>
                                  </p:stCondLst>
                                  <p:childTnLst>
                                    <p:set>
                                      <p:cBhvr>
                                        <p:cTn id="9" dur="1" fill="hold">
                                          <p:stCondLst>
                                            <p:cond delay="0"/>
                                          </p:stCondLst>
                                        </p:cTn>
                                        <p:tgtEl>
                                          <p:spTgt spid="254985"/>
                                        </p:tgtEl>
                                        <p:attrNameLst>
                                          <p:attrName>style.visibility</p:attrName>
                                        </p:attrNameLst>
                                      </p:cBhvr>
                                      <p:to>
                                        <p:strVal val="visible"/>
                                      </p:to>
                                    </p:set>
                                    <p:animEffect transition="in" filter="slide(fromRight)">
                                      <p:cBhvr>
                                        <p:cTn id="10" dur="500"/>
                                        <p:tgtEl>
                                          <p:spTgt spid="254985"/>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54979">
                                            <p:txEl>
                                              <p:pRg st="1" end="1"/>
                                            </p:txEl>
                                          </p:spTgt>
                                        </p:tgtEl>
                                        <p:attrNameLst>
                                          <p:attrName>style.visibility</p:attrName>
                                        </p:attrNameLst>
                                      </p:cBhvr>
                                      <p:to>
                                        <p:strVal val="visible"/>
                                      </p:to>
                                    </p:set>
                                    <p:animEffect transition="in" filter="strips(downRight)">
                                      <p:cBhvr>
                                        <p:cTn id="14" dur="500"/>
                                        <p:tgtEl>
                                          <p:spTgt spid="254979">
                                            <p:txEl>
                                              <p:pRg st="1" end="1"/>
                                            </p:txEl>
                                          </p:spTgt>
                                        </p:tgtEl>
                                      </p:cBhvr>
                                    </p:animEffect>
                                  </p:childTnLst>
                                </p:cTn>
                              </p:par>
                              <p:par>
                                <p:cTn id="15" presetID="12" presetClass="entr" presetSubtype="2" fill="hold" nodeType="withEffect">
                                  <p:stCondLst>
                                    <p:cond delay="0"/>
                                  </p:stCondLst>
                                  <p:childTnLst>
                                    <p:set>
                                      <p:cBhvr>
                                        <p:cTn id="16" dur="1" fill="hold">
                                          <p:stCondLst>
                                            <p:cond delay="0"/>
                                          </p:stCondLst>
                                        </p:cTn>
                                        <p:tgtEl>
                                          <p:spTgt spid="254980"/>
                                        </p:tgtEl>
                                        <p:attrNameLst>
                                          <p:attrName>style.visibility</p:attrName>
                                        </p:attrNameLst>
                                      </p:cBhvr>
                                      <p:to>
                                        <p:strVal val="visible"/>
                                      </p:to>
                                    </p:set>
                                    <p:animEffect transition="in" filter="slide(fromRight)">
                                      <p:cBhvr>
                                        <p:cTn id="17" dur="500"/>
                                        <p:tgtEl>
                                          <p:spTgt spid="254980"/>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254979">
                                            <p:txEl>
                                              <p:pRg st="2" end="2"/>
                                            </p:txEl>
                                          </p:spTgt>
                                        </p:tgtEl>
                                        <p:attrNameLst>
                                          <p:attrName>style.visibility</p:attrName>
                                        </p:attrNameLst>
                                      </p:cBhvr>
                                      <p:to>
                                        <p:strVal val="visible"/>
                                      </p:to>
                                    </p:set>
                                    <p:animEffect transition="in" filter="strips(downRight)">
                                      <p:cBhvr>
                                        <p:cTn id="21" dur="500"/>
                                        <p:tgtEl>
                                          <p:spTgt spid="254979">
                                            <p:txEl>
                                              <p:pRg st="2" end="2"/>
                                            </p:txEl>
                                          </p:spTgt>
                                        </p:tgtEl>
                                      </p:cBhvr>
                                    </p:animEffect>
                                  </p:childTnLst>
                                </p:cTn>
                              </p:par>
                              <p:par>
                                <p:cTn id="22" presetID="12" presetClass="entr" presetSubtype="2" fill="hold" nodeType="withEffect">
                                  <p:stCondLst>
                                    <p:cond delay="0"/>
                                  </p:stCondLst>
                                  <p:childTnLst>
                                    <p:set>
                                      <p:cBhvr>
                                        <p:cTn id="23" dur="1" fill="hold">
                                          <p:stCondLst>
                                            <p:cond delay="0"/>
                                          </p:stCondLst>
                                        </p:cTn>
                                        <p:tgtEl>
                                          <p:spTgt spid="254989"/>
                                        </p:tgtEl>
                                        <p:attrNameLst>
                                          <p:attrName>style.visibility</p:attrName>
                                        </p:attrNameLst>
                                      </p:cBhvr>
                                      <p:to>
                                        <p:strVal val="visible"/>
                                      </p:to>
                                    </p:set>
                                    <p:animEffect transition="in" filter="slide(fromRight)">
                                      <p:cBhvr>
                                        <p:cTn id="24" dur="500"/>
                                        <p:tgtEl>
                                          <p:spTgt spid="254989"/>
                                        </p:tgtEl>
                                      </p:cBhvr>
                                    </p:animEffect>
                                  </p:childTnLst>
                                </p:cTn>
                              </p:par>
                            </p:childTnLst>
                          </p:cTn>
                        </p:par>
                        <p:par>
                          <p:cTn id="25" fill="hold">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254979">
                                            <p:txEl>
                                              <p:pRg st="3" end="3"/>
                                            </p:txEl>
                                          </p:spTgt>
                                        </p:tgtEl>
                                        <p:attrNameLst>
                                          <p:attrName>style.visibility</p:attrName>
                                        </p:attrNameLst>
                                      </p:cBhvr>
                                      <p:to>
                                        <p:strVal val="visible"/>
                                      </p:to>
                                    </p:set>
                                    <p:animEffect transition="in" filter="strips(downRight)">
                                      <p:cBhvr>
                                        <p:cTn id="28" dur="500"/>
                                        <p:tgtEl>
                                          <p:spTgt spid="254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sz="half" idx="1"/>
          </p:nvPr>
        </p:nvSpPr>
        <p:spPr>
          <a:xfrm>
            <a:off x="800100" y="1498600"/>
            <a:ext cx="3175000" cy="2400300"/>
          </a:xfrm>
        </p:spPr>
        <p:txBody>
          <a:bodyPr>
            <a:normAutofit lnSpcReduction="10000"/>
          </a:bodyPr>
          <a:lstStyle/>
          <a:p>
            <a:pPr marL="228600" indent="-228600">
              <a:lnSpc>
                <a:spcPct val="100000"/>
              </a:lnSpc>
              <a:spcBef>
                <a:spcPct val="0"/>
              </a:spcBef>
            </a:pPr>
            <a:r>
              <a:rPr lang="en-US" sz="2800" smtClean="0"/>
              <a:t>Machining</a:t>
            </a:r>
          </a:p>
          <a:p>
            <a:pPr marL="228600" indent="-228600">
              <a:lnSpc>
                <a:spcPct val="100000"/>
              </a:lnSpc>
              <a:spcBef>
                <a:spcPct val="0"/>
              </a:spcBef>
            </a:pPr>
            <a:r>
              <a:rPr lang="en-US" sz="2800" smtClean="0"/>
              <a:t>Welding</a:t>
            </a:r>
          </a:p>
          <a:p>
            <a:pPr marL="228600" indent="-228600">
              <a:lnSpc>
                <a:spcPct val="100000"/>
              </a:lnSpc>
              <a:spcBef>
                <a:spcPct val="0"/>
              </a:spcBef>
            </a:pPr>
            <a:r>
              <a:rPr lang="en-US" sz="2800" smtClean="0"/>
              <a:t>Grinding</a:t>
            </a:r>
          </a:p>
          <a:p>
            <a:pPr marL="228600" indent="-228600">
              <a:lnSpc>
                <a:spcPct val="100000"/>
              </a:lnSpc>
              <a:spcBef>
                <a:spcPct val="0"/>
              </a:spcBef>
            </a:pPr>
            <a:r>
              <a:rPr lang="en-US" sz="2800" smtClean="0"/>
              <a:t>Heat treating</a:t>
            </a:r>
          </a:p>
          <a:p>
            <a:pPr marL="228600" indent="-228600">
              <a:lnSpc>
                <a:spcPct val="100000"/>
              </a:lnSpc>
              <a:spcBef>
                <a:spcPct val="0"/>
              </a:spcBef>
            </a:pPr>
            <a:r>
              <a:rPr lang="en-US" sz="2800" smtClean="0"/>
              <a:t>Plating</a:t>
            </a:r>
          </a:p>
          <a:p>
            <a:pPr marL="228600" indent="-228600">
              <a:lnSpc>
                <a:spcPct val="100000"/>
              </a:lnSpc>
              <a:spcBef>
                <a:spcPct val="0"/>
              </a:spcBef>
            </a:pPr>
            <a:r>
              <a:rPr lang="en-US" sz="2800" smtClean="0"/>
              <a:t>etc.</a:t>
            </a:r>
          </a:p>
        </p:txBody>
      </p:sp>
      <p:pic>
        <p:nvPicPr>
          <p:cNvPr id="256003" name="Picture 3"/>
          <p:cNvPicPr>
            <a:picLocks noGrp="1" noChangeAspect="1" noChangeArrowheads="1"/>
          </p:cNvPicPr>
          <p:nvPr>
            <p:ph sz="quarter" idx="2"/>
          </p:nvPr>
        </p:nvPicPr>
        <p:blipFill>
          <a:blip r:embed="rId3"/>
          <a:srcRect/>
          <a:stretch>
            <a:fillRect/>
          </a:stretch>
        </p:blipFill>
        <p:spPr>
          <a:xfrm>
            <a:off x="3540125" y="1587500"/>
            <a:ext cx="2819400" cy="2354263"/>
          </a:xfrm>
          <a:noFill/>
        </p:spPr>
      </p:pic>
      <p:pic>
        <p:nvPicPr>
          <p:cNvPr id="256004" name="Picture 4"/>
          <p:cNvPicPr>
            <a:picLocks noGrp="1" noChangeAspect="1" noChangeArrowheads="1"/>
          </p:cNvPicPr>
          <p:nvPr>
            <p:ph sz="quarter" idx="3"/>
          </p:nvPr>
        </p:nvPicPr>
        <p:blipFill>
          <a:blip r:embed="rId4"/>
          <a:srcRect r="13704"/>
          <a:stretch>
            <a:fillRect/>
          </a:stretch>
        </p:blipFill>
        <p:spPr>
          <a:xfrm>
            <a:off x="5654675" y="4229100"/>
            <a:ext cx="2508250" cy="1938338"/>
          </a:xfrm>
          <a:noFill/>
        </p:spPr>
      </p:pic>
      <p:sp>
        <p:nvSpPr>
          <p:cNvPr id="23557" name="Rectangle 9"/>
          <p:cNvSpPr>
            <a:spLocks noGrp="1" noChangeArrowheads="1"/>
          </p:cNvSpPr>
          <p:nvPr>
            <p:ph type="title"/>
          </p:nvPr>
        </p:nvSpPr>
        <p:spPr>
          <a:xfrm>
            <a:off x="419100" y="431800"/>
            <a:ext cx="8140700" cy="990600"/>
          </a:xfrm>
          <a:noFill/>
        </p:spPr>
        <p:txBody>
          <a:bodyPr>
            <a:normAutofit fontScale="90000"/>
          </a:bodyPr>
          <a:lstStyle/>
          <a:p>
            <a:r>
              <a:rPr lang="en-US" smtClean="0"/>
              <a:t>Inspection Following </a:t>
            </a:r>
            <a:br>
              <a:rPr lang="en-US" smtClean="0"/>
            </a:br>
            <a:r>
              <a:rPr lang="en-US" smtClean="0"/>
              <a:t>Secondary Processing</a:t>
            </a:r>
          </a:p>
        </p:txBody>
      </p:sp>
      <p:pic>
        <p:nvPicPr>
          <p:cNvPr id="256015" name="Picture 15" descr="Welding24"/>
          <p:cNvPicPr>
            <a:picLocks noChangeAspect="1" noChangeArrowheads="1"/>
          </p:cNvPicPr>
          <p:nvPr/>
        </p:nvPicPr>
        <p:blipFill>
          <a:blip r:embed="rId5"/>
          <a:srcRect/>
          <a:stretch>
            <a:fillRect/>
          </a:stretch>
        </p:blipFill>
        <p:spPr bwMode="auto">
          <a:xfrm>
            <a:off x="6346825" y="1565275"/>
            <a:ext cx="1809750" cy="2381250"/>
          </a:xfrm>
          <a:prstGeom prst="rect">
            <a:avLst/>
          </a:prstGeom>
          <a:noFill/>
          <a:ln w="9525">
            <a:noFill/>
            <a:miter lim="800000"/>
            <a:headEnd/>
            <a:tailEnd/>
          </a:ln>
        </p:spPr>
      </p:pic>
      <p:pic>
        <p:nvPicPr>
          <p:cNvPr id="256016" name="Picture 16" descr="Grinding"/>
          <p:cNvPicPr>
            <a:picLocks noChangeAspect="1" noChangeArrowheads="1"/>
          </p:cNvPicPr>
          <p:nvPr/>
        </p:nvPicPr>
        <p:blipFill>
          <a:blip r:embed="rId6"/>
          <a:srcRect/>
          <a:stretch>
            <a:fillRect/>
          </a:stretch>
        </p:blipFill>
        <p:spPr bwMode="auto">
          <a:xfrm>
            <a:off x="941388" y="4227513"/>
            <a:ext cx="2333625" cy="1933575"/>
          </a:xfrm>
          <a:prstGeom prst="rect">
            <a:avLst/>
          </a:prstGeom>
          <a:noFill/>
          <a:ln w="9525">
            <a:noFill/>
            <a:miter lim="800000"/>
            <a:headEnd/>
            <a:tailEnd/>
          </a:ln>
        </p:spPr>
      </p:pic>
      <p:pic>
        <p:nvPicPr>
          <p:cNvPr id="256017" name="Picture 17" descr="HeatTreat"/>
          <p:cNvPicPr>
            <a:picLocks noChangeAspect="1" noChangeArrowheads="1"/>
          </p:cNvPicPr>
          <p:nvPr/>
        </p:nvPicPr>
        <p:blipFill>
          <a:blip r:embed="rId7"/>
          <a:srcRect l="6351" t="2959" r="15872" b="4143"/>
          <a:stretch>
            <a:fillRect/>
          </a:stretch>
        </p:blipFill>
        <p:spPr bwMode="auto">
          <a:xfrm>
            <a:off x="3251200" y="4248150"/>
            <a:ext cx="2409825" cy="1930400"/>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6002">
                                            <p:txEl>
                                              <p:pRg st="0" end="0"/>
                                            </p:txEl>
                                          </p:spTgt>
                                        </p:tgtEl>
                                        <p:attrNameLst>
                                          <p:attrName>style.visibility</p:attrName>
                                        </p:attrNameLst>
                                      </p:cBhvr>
                                      <p:to>
                                        <p:strVal val="visible"/>
                                      </p:to>
                                    </p:set>
                                    <p:animEffect transition="in" filter="strips(downRight)">
                                      <p:cBhvr>
                                        <p:cTn id="7" dur="500"/>
                                        <p:tgtEl>
                                          <p:spTgt spid="256002">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256003"/>
                                        </p:tgtEl>
                                        <p:attrNameLst>
                                          <p:attrName>style.visibility</p:attrName>
                                        </p:attrNameLst>
                                      </p:cBhvr>
                                      <p:to>
                                        <p:strVal val="visible"/>
                                      </p:to>
                                    </p:set>
                                    <p:animEffect transition="in" filter="slide(fromLeft)">
                                      <p:cBhvr>
                                        <p:cTn id="10" dur="500"/>
                                        <p:tgtEl>
                                          <p:spTgt spid="256003"/>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56002">
                                            <p:txEl>
                                              <p:pRg st="1" end="1"/>
                                            </p:txEl>
                                          </p:spTgt>
                                        </p:tgtEl>
                                        <p:attrNameLst>
                                          <p:attrName>style.visibility</p:attrName>
                                        </p:attrNameLst>
                                      </p:cBhvr>
                                      <p:to>
                                        <p:strVal val="visible"/>
                                      </p:to>
                                    </p:set>
                                    <p:animEffect transition="in" filter="strips(downRight)">
                                      <p:cBhvr>
                                        <p:cTn id="14" dur="500"/>
                                        <p:tgtEl>
                                          <p:spTgt spid="256002">
                                            <p:txEl>
                                              <p:pRg st="1" end="1"/>
                                            </p:txEl>
                                          </p:spTgt>
                                        </p:tgtEl>
                                      </p:cBhvr>
                                    </p:animEffect>
                                  </p:childTnLst>
                                </p:cTn>
                              </p:par>
                              <p:par>
                                <p:cTn id="15" presetID="12" presetClass="entr" presetSubtype="8" fill="hold" nodeType="withEffect">
                                  <p:stCondLst>
                                    <p:cond delay="0"/>
                                  </p:stCondLst>
                                  <p:childTnLst>
                                    <p:set>
                                      <p:cBhvr>
                                        <p:cTn id="16" dur="1" fill="hold">
                                          <p:stCondLst>
                                            <p:cond delay="0"/>
                                          </p:stCondLst>
                                        </p:cTn>
                                        <p:tgtEl>
                                          <p:spTgt spid="256015"/>
                                        </p:tgtEl>
                                        <p:attrNameLst>
                                          <p:attrName>style.visibility</p:attrName>
                                        </p:attrNameLst>
                                      </p:cBhvr>
                                      <p:to>
                                        <p:strVal val="visible"/>
                                      </p:to>
                                    </p:set>
                                    <p:animEffect transition="in" filter="slide(fromLeft)">
                                      <p:cBhvr>
                                        <p:cTn id="17" dur="500"/>
                                        <p:tgtEl>
                                          <p:spTgt spid="256015"/>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256002">
                                            <p:txEl>
                                              <p:pRg st="2" end="2"/>
                                            </p:txEl>
                                          </p:spTgt>
                                        </p:tgtEl>
                                        <p:attrNameLst>
                                          <p:attrName>style.visibility</p:attrName>
                                        </p:attrNameLst>
                                      </p:cBhvr>
                                      <p:to>
                                        <p:strVal val="visible"/>
                                      </p:to>
                                    </p:set>
                                    <p:animEffect transition="in" filter="strips(downRight)">
                                      <p:cBhvr>
                                        <p:cTn id="21" dur="500"/>
                                        <p:tgtEl>
                                          <p:spTgt spid="256002">
                                            <p:txEl>
                                              <p:pRg st="2" end="2"/>
                                            </p:txEl>
                                          </p:spTgt>
                                        </p:tgtEl>
                                      </p:cBhvr>
                                    </p:animEffect>
                                  </p:childTnLst>
                                </p:cTn>
                              </p:par>
                              <p:par>
                                <p:cTn id="22" presetID="12" presetClass="entr" presetSubtype="8" fill="hold" nodeType="withEffect">
                                  <p:stCondLst>
                                    <p:cond delay="0"/>
                                  </p:stCondLst>
                                  <p:childTnLst>
                                    <p:set>
                                      <p:cBhvr>
                                        <p:cTn id="23" dur="1" fill="hold">
                                          <p:stCondLst>
                                            <p:cond delay="0"/>
                                          </p:stCondLst>
                                        </p:cTn>
                                        <p:tgtEl>
                                          <p:spTgt spid="256016"/>
                                        </p:tgtEl>
                                        <p:attrNameLst>
                                          <p:attrName>style.visibility</p:attrName>
                                        </p:attrNameLst>
                                      </p:cBhvr>
                                      <p:to>
                                        <p:strVal val="visible"/>
                                      </p:to>
                                    </p:set>
                                    <p:animEffect transition="in" filter="slide(fromLeft)">
                                      <p:cBhvr>
                                        <p:cTn id="24" dur="500"/>
                                        <p:tgtEl>
                                          <p:spTgt spid="256016"/>
                                        </p:tgtEl>
                                      </p:cBhvr>
                                    </p:animEffect>
                                  </p:childTnLst>
                                </p:cTn>
                              </p:par>
                            </p:childTnLst>
                          </p:cTn>
                        </p:par>
                        <p:par>
                          <p:cTn id="25" fill="hold">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256002">
                                            <p:txEl>
                                              <p:pRg st="3" end="3"/>
                                            </p:txEl>
                                          </p:spTgt>
                                        </p:tgtEl>
                                        <p:attrNameLst>
                                          <p:attrName>style.visibility</p:attrName>
                                        </p:attrNameLst>
                                      </p:cBhvr>
                                      <p:to>
                                        <p:strVal val="visible"/>
                                      </p:to>
                                    </p:set>
                                    <p:animEffect transition="in" filter="strips(downRight)">
                                      <p:cBhvr>
                                        <p:cTn id="28" dur="500"/>
                                        <p:tgtEl>
                                          <p:spTgt spid="256002">
                                            <p:txEl>
                                              <p:pRg st="3" end="3"/>
                                            </p:txEl>
                                          </p:spTgt>
                                        </p:tgtEl>
                                      </p:cBhvr>
                                    </p:animEffect>
                                  </p:childTnLst>
                                </p:cTn>
                              </p:par>
                              <p:par>
                                <p:cTn id="29" presetID="12" presetClass="entr" presetSubtype="8" fill="hold" nodeType="withEffect">
                                  <p:stCondLst>
                                    <p:cond delay="0"/>
                                  </p:stCondLst>
                                  <p:childTnLst>
                                    <p:set>
                                      <p:cBhvr>
                                        <p:cTn id="30" dur="1" fill="hold">
                                          <p:stCondLst>
                                            <p:cond delay="0"/>
                                          </p:stCondLst>
                                        </p:cTn>
                                        <p:tgtEl>
                                          <p:spTgt spid="256017"/>
                                        </p:tgtEl>
                                        <p:attrNameLst>
                                          <p:attrName>style.visibility</p:attrName>
                                        </p:attrNameLst>
                                      </p:cBhvr>
                                      <p:to>
                                        <p:strVal val="visible"/>
                                      </p:to>
                                    </p:set>
                                    <p:animEffect transition="in" filter="slide(fromLeft)">
                                      <p:cBhvr>
                                        <p:cTn id="31" dur="500"/>
                                        <p:tgtEl>
                                          <p:spTgt spid="256017"/>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256002">
                                            <p:txEl>
                                              <p:pRg st="4" end="4"/>
                                            </p:txEl>
                                          </p:spTgt>
                                        </p:tgtEl>
                                        <p:attrNameLst>
                                          <p:attrName>style.visibility</p:attrName>
                                        </p:attrNameLst>
                                      </p:cBhvr>
                                      <p:to>
                                        <p:strVal val="visible"/>
                                      </p:to>
                                    </p:set>
                                    <p:animEffect transition="in" filter="strips(downRight)">
                                      <p:cBhvr>
                                        <p:cTn id="35" dur="500"/>
                                        <p:tgtEl>
                                          <p:spTgt spid="256002">
                                            <p:txEl>
                                              <p:pRg st="4" end="4"/>
                                            </p:txEl>
                                          </p:spTgt>
                                        </p:tgtEl>
                                      </p:cBhvr>
                                    </p:animEffect>
                                  </p:childTnLst>
                                </p:cTn>
                              </p:par>
                              <p:par>
                                <p:cTn id="36" presetID="12" presetClass="entr" presetSubtype="8" fill="hold" nodeType="withEffect">
                                  <p:stCondLst>
                                    <p:cond delay="0"/>
                                  </p:stCondLst>
                                  <p:childTnLst>
                                    <p:set>
                                      <p:cBhvr>
                                        <p:cTn id="37" dur="1" fill="hold">
                                          <p:stCondLst>
                                            <p:cond delay="0"/>
                                          </p:stCondLst>
                                        </p:cTn>
                                        <p:tgtEl>
                                          <p:spTgt spid="256004"/>
                                        </p:tgtEl>
                                        <p:attrNameLst>
                                          <p:attrName>style.visibility</p:attrName>
                                        </p:attrNameLst>
                                      </p:cBhvr>
                                      <p:to>
                                        <p:strVal val="visible"/>
                                      </p:to>
                                    </p:set>
                                    <p:animEffect transition="in" filter="slide(fromLeft)">
                                      <p:cBhvr>
                                        <p:cTn id="38" dur="500"/>
                                        <p:tgtEl>
                                          <p:spTgt spid="256004"/>
                                        </p:tgtEl>
                                      </p:cBhvr>
                                    </p:animEffect>
                                  </p:childTnLst>
                                </p:cTn>
                              </p:par>
                            </p:childTnLst>
                          </p:cTn>
                        </p:par>
                        <p:par>
                          <p:cTn id="39" fill="hold">
                            <p:stCondLst>
                              <p:cond delay="2500"/>
                            </p:stCondLst>
                            <p:childTnLst>
                              <p:par>
                                <p:cTn id="40" presetID="18" presetClass="entr" presetSubtype="6" fill="hold" grpId="0" nodeType="afterEffect">
                                  <p:stCondLst>
                                    <p:cond delay="0"/>
                                  </p:stCondLst>
                                  <p:childTnLst>
                                    <p:set>
                                      <p:cBhvr>
                                        <p:cTn id="41" dur="1" fill="hold">
                                          <p:stCondLst>
                                            <p:cond delay="0"/>
                                          </p:stCondLst>
                                        </p:cTn>
                                        <p:tgtEl>
                                          <p:spTgt spid="256002">
                                            <p:txEl>
                                              <p:pRg st="5" end="5"/>
                                            </p:txEl>
                                          </p:spTgt>
                                        </p:tgtEl>
                                        <p:attrNameLst>
                                          <p:attrName>style.visibility</p:attrName>
                                        </p:attrNameLst>
                                      </p:cBhvr>
                                      <p:to>
                                        <p:strVal val="visible"/>
                                      </p:to>
                                    </p:set>
                                    <p:animEffect transition="in" filter="strips(downRight)">
                                      <p:cBhvr>
                                        <p:cTn id="42" dur="500"/>
                                        <p:tgtEl>
                                          <p:spTgt spid="2560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body" sz="half" idx="1"/>
          </p:nvPr>
        </p:nvSpPr>
        <p:spPr>
          <a:xfrm>
            <a:off x="939800" y="2133600"/>
            <a:ext cx="2844800" cy="2590800"/>
          </a:xfrm>
        </p:spPr>
        <p:txBody>
          <a:bodyPr/>
          <a:lstStyle/>
          <a:p>
            <a:pPr marL="228600" indent="-228600"/>
            <a:r>
              <a:rPr lang="en-US" sz="2800" smtClean="0"/>
              <a:t>Cracking</a:t>
            </a:r>
          </a:p>
          <a:p>
            <a:pPr marL="228600" indent="-228600"/>
            <a:r>
              <a:rPr lang="en-US" sz="2800" smtClean="0"/>
              <a:t>Corrosion</a:t>
            </a:r>
          </a:p>
          <a:p>
            <a:pPr marL="228600" indent="-228600"/>
            <a:r>
              <a:rPr lang="en-US" sz="2800" smtClean="0"/>
              <a:t>Erosion/Wear</a:t>
            </a:r>
          </a:p>
          <a:p>
            <a:pPr marL="228600" indent="-228600"/>
            <a:r>
              <a:rPr lang="en-US" sz="2800" smtClean="0"/>
              <a:t>Heat Damage</a:t>
            </a:r>
          </a:p>
          <a:p>
            <a:pPr marL="228600" indent="-228600"/>
            <a:r>
              <a:rPr lang="en-US" sz="2800" smtClean="0"/>
              <a:t>etc.</a:t>
            </a:r>
          </a:p>
        </p:txBody>
      </p:sp>
      <p:sp>
        <p:nvSpPr>
          <p:cNvPr id="257028" name="Rectangle 4"/>
          <p:cNvSpPr>
            <a:spLocks noChangeArrowheads="1"/>
          </p:cNvSpPr>
          <p:nvPr/>
        </p:nvSpPr>
        <p:spPr bwMode="auto">
          <a:xfrm>
            <a:off x="877888" y="484188"/>
            <a:ext cx="7604125" cy="701675"/>
          </a:xfrm>
          <a:prstGeom prst="rect">
            <a:avLst/>
          </a:prstGeom>
          <a:noFill/>
          <a:ln w="12700">
            <a:noFill/>
            <a:miter lim="800000"/>
            <a:headEnd type="none" w="sm" len="sm"/>
            <a:tailEnd type="none" w="sm" len="sm"/>
          </a:ln>
          <a:effectLst>
            <a:outerShdw dist="107763" dir="2700000" algn="ctr" rotWithShape="0">
              <a:srgbClr val="00279F"/>
            </a:outerShdw>
          </a:effectLst>
        </p:spPr>
        <p:txBody>
          <a:bodyPr>
            <a:spAutoFit/>
          </a:bodyPr>
          <a:lstStyle/>
          <a:p>
            <a:pPr algn="ctr">
              <a:defRPr/>
            </a:pPr>
            <a:endParaRPr lang="en-US" sz="4000">
              <a:solidFill>
                <a:schemeClr val="tx2"/>
              </a:solidFill>
              <a:latin typeface="Arial" charset="0"/>
            </a:endParaRPr>
          </a:p>
        </p:txBody>
      </p:sp>
      <p:pic>
        <p:nvPicPr>
          <p:cNvPr id="257038" name="Picture 14" descr="Corrosion"/>
          <p:cNvPicPr>
            <a:picLocks noGrp="1" noChangeAspect="1" noChangeArrowheads="1"/>
          </p:cNvPicPr>
          <p:nvPr>
            <p:ph sz="quarter" idx="3"/>
          </p:nvPr>
        </p:nvPicPr>
        <p:blipFill>
          <a:blip r:embed="rId3"/>
          <a:srcRect l="2428" t="2693" r="607" b="673"/>
          <a:stretch>
            <a:fillRect/>
          </a:stretch>
        </p:blipFill>
        <p:spPr>
          <a:xfrm>
            <a:off x="5524500" y="2011363"/>
            <a:ext cx="2193925" cy="1970087"/>
          </a:xfrm>
          <a:noFill/>
        </p:spPr>
      </p:pic>
      <p:pic>
        <p:nvPicPr>
          <p:cNvPr id="257040" name="Picture 16" descr="Prt1436(Broken_Hook)"/>
          <p:cNvPicPr>
            <a:picLocks noGrp="1" noChangeAspect="1" noChangeArrowheads="1"/>
          </p:cNvPicPr>
          <p:nvPr>
            <p:ph sz="quarter" idx="2"/>
          </p:nvPr>
        </p:nvPicPr>
        <p:blipFill>
          <a:blip r:embed="rId4"/>
          <a:srcRect/>
          <a:stretch>
            <a:fillRect/>
          </a:stretch>
        </p:blipFill>
        <p:spPr>
          <a:xfrm>
            <a:off x="3990975" y="1993900"/>
            <a:ext cx="1554163" cy="1981200"/>
          </a:xfrm>
          <a:noFill/>
        </p:spPr>
      </p:pic>
      <p:pic>
        <p:nvPicPr>
          <p:cNvPr id="257041" name="Picture 17" descr="pipe"/>
          <p:cNvPicPr>
            <a:picLocks noChangeAspect="1" noChangeArrowheads="1"/>
          </p:cNvPicPr>
          <p:nvPr/>
        </p:nvPicPr>
        <p:blipFill>
          <a:blip r:embed="rId5"/>
          <a:srcRect r="31400"/>
          <a:stretch>
            <a:fillRect/>
          </a:stretch>
        </p:blipFill>
        <p:spPr bwMode="auto">
          <a:xfrm>
            <a:off x="5729288" y="3973513"/>
            <a:ext cx="2001837" cy="2073275"/>
          </a:xfrm>
          <a:prstGeom prst="rect">
            <a:avLst/>
          </a:prstGeom>
          <a:noFill/>
          <a:ln w="9525">
            <a:noFill/>
            <a:miter lim="800000"/>
            <a:headEnd/>
            <a:tailEnd/>
          </a:ln>
        </p:spPr>
      </p:pic>
      <p:pic>
        <p:nvPicPr>
          <p:cNvPr id="257042" name="Picture 18" descr="heat damage"/>
          <p:cNvPicPr>
            <a:picLocks noChangeAspect="1" noChangeArrowheads="1"/>
          </p:cNvPicPr>
          <p:nvPr/>
        </p:nvPicPr>
        <p:blipFill>
          <a:blip r:embed="rId6"/>
          <a:srcRect l="32394" t="3510" r="4176" b="2924"/>
          <a:stretch>
            <a:fillRect/>
          </a:stretch>
        </p:blipFill>
        <p:spPr bwMode="auto">
          <a:xfrm>
            <a:off x="3981450" y="3968750"/>
            <a:ext cx="1752600" cy="2074863"/>
          </a:xfrm>
          <a:prstGeom prst="rect">
            <a:avLst/>
          </a:prstGeom>
          <a:noFill/>
          <a:ln w="9525">
            <a:noFill/>
            <a:miter lim="800000"/>
            <a:headEnd/>
            <a:tailEnd/>
          </a:ln>
        </p:spPr>
      </p:pic>
      <p:sp>
        <p:nvSpPr>
          <p:cNvPr id="24584" name="Rectangle 19"/>
          <p:cNvSpPr>
            <a:spLocks noGrp="1" noChangeArrowheads="1"/>
          </p:cNvSpPr>
          <p:nvPr>
            <p:ph type="title"/>
          </p:nvPr>
        </p:nvSpPr>
        <p:spPr>
          <a:xfrm>
            <a:off x="1003300" y="444500"/>
            <a:ext cx="7162800" cy="1143000"/>
          </a:xfrm>
        </p:spPr>
        <p:txBody>
          <a:bodyPr>
            <a:normAutofit fontScale="90000"/>
          </a:bodyPr>
          <a:lstStyle/>
          <a:p>
            <a:r>
              <a:rPr lang="en-US" smtClean="0"/>
              <a:t>Inspection For </a:t>
            </a:r>
            <a:br>
              <a:rPr lang="en-US" smtClean="0"/>
            </a:br>
            <a:r>
              <a:rPr lang="en-US" smtClean="0"/>
              <a:t>In-Service Damage</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7026">
                                            <p:txEl>
                                              <p:pRg st="0" end="0"/>
                                            </p:txEl>
                                          </p:spTgt>
                                        </p:tgtEl>
                                        <p:attrNameLst>
                                          <p:attrName>style.visibility</p:attrName>
                                        </p:attrNameLst>
                                      </p:cBhvr>
                                      <p:to>
                                        <p:strVal val="visible"/>
                                      </p:to>
                                    </p:set>
                                    <p:animEffect transition="in" filter="strips(downRight)">
                                      <p:cBhvr>
                                        <p:cTn id="7" dur="500"/>
                                        <p:tgtEl>
                                          <p:spTgt spid="25702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57040"/>
                                        </p:tgtEl>
                                        <p:attrNameLst>
                                          <p:attrName>style.visibility</p:attrName>
                                        </p:attrNameLst>
                                      </p:cBhvr>
                                      <p:to>
                                        <p:strVal val="visible"/>
                                      </p:to>
                                    </p:set>
                                    <p:animEffect transition="in" filter="slide(fromBottom)">
                                      <p:cBhvr>
                                        <p:cTn id="10" dur="500"/>
                                        <p:tgtEl>
                                          <p:spTgt spid="25704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57026">
                                            <p:txEl>
                                              <p:pRg st="1" end="1"/>
                                            </p:txEl>
                                          </p:spTgt>
                                        </p:tgtEl>
                                        <p:attrNameLst>
                                          <p:attrName>style.visibility</p:attrName>
                                        </p:attrNameLst>
                                      </p:cBhvr>
                                      <p:to>
                                        <p:strVal val="visible"/>
                                      </p:to>
                                    </p:set>
                                    <p:animEffect transition="in" filter="strips(downRight)">
                                      <p:cBhvr>
                                        <p:cTn id="14" dur="500"/>
                                        <p:tgtEl>
                                          <p:spTgt spid="257026">
                                            <p:txEl>
                                              <p:pRg st="1" end="1"/>
                                            </p:txEl>
                                          </p:spTgt>
                                        </p:tgtEl>
                                      </p:cBhvr>
                                    </p:animEffect>
                                  </p:childTnLst>
                                </p:cTn>
                              </p:par>
                              <p:par>
                                <p:cTn id="15" presetID="12" presetClass="entr" presetSubtype="8" fill="hold" nodeType="withEffect">
                                  <p:stCondLst>
                                    <p:cond delay="0"/>
                                  </p:stCondLst>
                                  <p:childTnLst>
                                    <p:set>
                                      <p:cBhvr>
                                        <p:cTn id="16" dur="1" fill="hold">
                                          <p:stCondLst>
                                            <p:cond delay="0"/>
                                          </p:stCondLst>
                                        </p:cTn>
                                        <p:tgtEl>
                                          <p:spTgt spid="257038"/>
                                        </p:tgtEl>
                                        <p:attrNameLst>
                                          <p:attrName>style.visibility</p:attrName>
                                        </p:attrNameLst>
                                      </p:cBhvr>
                                      <p:to>
                                        <p:strVal val="visible"/>
                                      </p:to>
                                    </p:set>
                                    <p:animEffect transition="in" filter="slide(fromLeft)">
                                      <p:cBhvr>
                                        <p:cTn id="17" dur="500"/>
                                        <p:tgtEl>
                                          <p:spTgt spid="257038"/>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257026">
                                            <p:txEl>
                                              <p:pRg st="2" end="2"/>
                                            </p:txEl>
                                          </p:spTgt>
                                        </p:tgtEl>
                                        <p:attrNameLst>
                                          <p:attrName>style.visibility</p:attrName>
                                        </p:attrNameLst>
                                      </p:cBhvr>
                                      <p:to>
                                        <p:strVal val="visible"/>
                                      </p:to>
                                    </p:set>
                                    <p:animEffect transition="in" filter="strips(downRight)">
                                      <p:cBhvr>
                                        <p:cTn id="21" dur="500"/>
                                        <p:tgtEl>
                                          <p:spTgt spid="257026">
                                            <p:txEl>
                                              <p:pRg st="2" end="2"/>
                                            </p:txEl>
                                          </p:spTgt>
                                        </p:tgtEl>
                                      </p:cBhvr>
                                    </p:animEffect>
                                  </p:childTnLst>
                                </p:cTn>
                              </p:par>
                              <p:par>
                                <p:cTn id="22" presetID="12" presetClass="entr" presetSubtype="1" fill="hold" nodeType="withEffect">
                                  <p:stCondLst>
                                    <p:cond delay="0"/>
                                  </p:stCondLst>
                                  <p:childTnLst>
                                    <p:set>
                                      <p:cBhvr>
                                        <p:cTn id="23" dur="1" fill="hold">
                                          <p:stCondLst>
                                            <p:cond delay="0"/>
                                          </p:stCondLst>
                                        </p:cTn>
                                        <p:tgtEl>
                                          <p:spTgt spid="257041"/>
                                        </p:tgtEl>
                                        <p:attrNameLst>
                                          <p:attrName>style.visibility</p:attrName>
                                        </p:attrNameLst>
                                      </p:cBhvr>
                                      <p:to>
                                        <p:strVal val="visible"/>
                                      </p:to>
                                    </p:set>
                                    <p:animEffect transition="in" filter="slide(fromTop)">
                                      <p:cBhvr>
                                        <p:cTn id="24" dur="500"/>
                                        <p:tgtEl>
                                          <p:spTgt spid="257041"/>
                                        </p:tgtEl>
                                      </p:cBhvr>
                                    </p:animEffect>
                                  </p:childTnLst>
                                </p:cTn>
                              </p:par>
                            </p:childTnLst>
                          </p:cTn>
                        </p:par>
                        <p:par>
                          <p:cTn id="25" fill="hold">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257026">
                                            <p:txEl>
                                              <p:pRg st="3" end="3"/>
                                            </p:txEl>
                                          </p:spTgt>
                                        </p:tgtEl>
                                        <p:attrNameLst>
                                          <p:attrName>style.visibility</p:attrName>
                                        </p:attrNameLst>
                                      </p:cBhvr>
                                      <p:to>
                                        <p:strVal val="visible"/>
                                      </p:to>
                                    </p:set>
                                    <p:animEffect transition="in" filter="strips(downRight)">
                                      <p:cBhvr>
                                        <p:cTn id="28" dur="500"/>
                                        <p:tgtEl>
                                          <p:spTgt spid="257026">
                                            <p:txEl>
                                              <p:pRg st="3" end="3"/>
                                            </p:txEl>
                                          </p:spTgt>
                                        </p:tgtEl>
                                      </p:cBhvr>
                                    </p:animEffect>
                                  </p:childTnLst>
                                </p:cTn>
                              </p:par>
                              <p:par>
                                <p:cTn id="29" presetID="12" presetClass="entr" presetSubtype="2" fill="hold" nodeType="withEffect">
                                  <p:stCondLst>
                                    <p:cond delay="0"/>
                                  </p:stCondLst>
                                  <p:childTnLst>
                                    <p:set>
                                      <p:cBhvr>
                                        <p:cTn id="30" dur="1" fill="hold">
                                          <p:stCondLst>
                                            <p:cond delay="0"/>
                                          </p:stCondLst>
                                        </p:cTn>
                                        <p:tgtEl>
                                          <p:spTgt spid="257042"/>
                                        </p:tgtEl>
                                        <p:attrNameLst>
                                          <p:attrName>style.visibility</p:attrName>
                                        </p:attrNameLst>
                                      </p:cBhvr>
                                      <p:to>
                                        <p:strVal val="visible"/>
                                      </p:to>
                                    </p:set>
                                    <p:animEffect transition="in" filter="slide(fromRight)">
                                      <p:cBhvr>
                                        <p:cTn id="31" dur="500"/>
                                        <p:tgtEl>
                                          <p:spTgt spid="257042"/>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257026">
                                            <p:txEl>
                                              <p:pRg st="4" end="4"/>
                                            </p:txEl>
                                          </p:spTgt>
                                        </p:tgtEl>
                                        <p:attrNameLst>
                                          <p:attrName>style.visibility</p:attrName>
                                        </p:attrNameLst>
                                      </p:cBhvr>
                                      <p:to>
                                        <p:strVal val="visible"/>
                                      </p:to>
                                    </p:set>
                                    <p:animEffect transition="in" filter="strips(downRight)">
                                      <p:cBhvr>
                                        <p:cTn id="35" dur="500"/>
                                        <p:tgtEl>
                                          <p:spTgt spid="2570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5151" name="Picture 47"/>
          <p:cNvPicPr>
            <a:picLocks noChangeAspect="1" noChangeArrowheads="1"/>
          </p:cNvPicPr>
          <p:nvPr/>
        </p:nvPicPr>
        <p:blipFill>
          <a:blip r:embed="rId4"/>
          <a:srcRect/>
          <a:stretch>
            <a:fillRect/>
          </a:stretch>
        </p:blipFill>
        <p:spPr bwMode="auto">
          <a:xfrm>
            <a:off x="5638800" y="3200400"/>
            <a:ext cx="2819400" cy="773113"/>
          </a:xfrm>
          <a:prstGeom prst="rect">
            <a:avLst/>
          </a:prstGeom>
          <a:noFill/>
          <a:ln w="9525">
            <a:noFill/>
            <a:miter lim="800000"/>
            <a:headEnd/>
            <a:tailEnd/>
          </a:ln>
        </p:spPr>
      </p:pic>
      <p:sp>
        <p:nvSpPr>
          <p:cNvPr id="1028" name="Rectangle 2"/>
          <p:cNvSpPr>
            <a:spLocks noGrp="1" noChangeArrowheads="1"/>
          </p:cNvSpPr>
          <p:nvPr>
            <p:ph type="title"/>
          </p:nvPr>
        </p:nvSpPr>
        <p:spPr>
          <a:xfrm>
            <a:off x="990600" y="177800"/>
            <a:ext cx="7162800" cy="1143000"/>
          </a:xfrm>
        </p:spPr>
        <p:txBody>
          <a:bodyPr/>
          <a:lstStyle/>
          <a:p>
            <a:r>
              <a:rPr lang="en-US" smtClean="0"/>
              <a:t>Power Plant Inspection</a:t>
            </a:r>
          </a:p>
        </p:txBody>
      </p:sp>
      <p:pic>
        <p:nvPicPr>
          <p:cNvPr id="175125" name="Picture 21" descr="0002nucl"/>
          <p:cNvPicPr>
            <a:picLocks noGrp="1" noChangeAspect="1" noChangeArrowheads="1"/>
          </p:cNvPicPr>
          <p:nvPr>
            <p:ph sz="half" idx="1"/>
          </p:nvPr>
        </p:nvPicPr>
        <p:blipFill>
          <a:blip r:embed="rId5"/>
          <a:srcRect/>
          <a:stretch>
            <a:fillRect/>
          </a:stretch>
        </p:blipFill>
        <p:spPr>
          <a:xfrm>
            <a:off x="762000" y="1219200"/>
            <a:ext cx="3429000" cy="1828800"/>
          </a:xfrm>
          <a:noFill/>
        </p:spPr>
      </p:pic>
      <p:pic>
        <p:nvPicPr>
          <p:cNvPr id="175134" name="Picture 30" descr="P0000928"/>
          <p:cNvPicPr>
            <a:picLocks noChangeAspect="1" noChangeArrowheads="1"/>
          </p:cNvPicPr>
          <p:nvPr/>
        </p:nvPicPr>
        <p:blipFill>
          <a:blip r:embed="rId6"/>
          <a:srcRect/>
          <a:stretch>
            <a:fillRect/>
          </a:stretch>
        </p:blipFill>
        <p:spPr bwMode="auto">
          <a:xfrm>
            <a:off x="762000" y="3200400"/>
            <a:ext cx="4038600" cy="2692400"/>
          </a:xfrm>
          <a:prstGeom prst="rect">
            <a:avLst/>
          </a:prstGeom>
          <a:noFill/>
          <a:ln w="9525">
            <a:noFill/>
            <a:miter lim="800000"/>
            <a:headEnd/>
            <a:tailEnd/>
          </a:ln>
        </p:spPr>
      </p:pic>
      <p:grpSp>
        <p:nvGrpSpPr>
          <p:cNvPr id="2" name="Group 46"/>
          <p:cNvGrpSpPr>
            <a:grpSpLocks/>
          </p:cNvGrpSpPr>
          <p:nvPr/>
        </p:nvGrpSpPr>
        <p:grpSpPr bwMode="auto">
          <a:xfrm>
            <a:off x="7315200" y="3581400"/>
            <a:ext cx="792163" cy="717550"/>
            <a:chOff x="4608" y="2256"/>
            <a:chExt cx="499" cy="452"/>
          </a:xfrm>
        </p:grpSpPr>
        <p:sp>
          <p:nvSpPr>
            <p:cNvPr id="1038" name="Rectangle 35"/>
            <p:cNvSpPr>
              <a:spLocks noChangeArrowheads="1"/>
            </p:cNvSpPr>
            <p:nvPr/>
          </p:nvSpPr>
          <p:spPr bwMode="auto">
            <a:xfrm>
              <a:off x="4608" y="2496"/>
              <a:ext cx="499" cy="212"/>
            </a:xfrm>
            <a:prstGeom prst="rect">
              <a:avLst/>
            </a:prstGeom>
            <a:noFill/>
            <a:ln w="9525">
              <a:noFill/>
              <a:miter lim="800000"/>
              <a:headEnd/>
              <a:tailEnd/>
            </a:ln>
          </p:spPr>
          <p:txBody>
            <a:bodyPr lIns="92075" tIns="46038" rIns="92075" bIns="46038">
              <a:spAutoFit/>
            </a:bodyPr>
            <a:lstStyle/>
            <a:p>
              <a:r>
                <a:rPr lang="en-US"/>
                <a:t>Probe</a:t>
              </a:r>
            </a:p>
          </p:txBody>
        </p:sp>
        <p:sp>
          <p:nvSpPr>
            <p:cNvPr id="1039" name="Line 36"/>
            <p:cNvSpPr>
              <a:spLocks noChangeShapeType="1"/>
            </p:cNvSpPr>
            <p:nvPr/>
          </p:nvSpPr>
          <p:spPr bwMode="auto">
            <a:xfrm flipV="1">
              <a:off x="4848" y="2256"/>
              <a:ext cx="212" cy="336"/>
            </a:xfrm>
            <a:prstGeom prst="line">
              <a:avLst/>
            </a:prstGeom>
            <a:noFill/>
            <a:ln w="25400">
              <a:solidFill>
                <a:srgbClr val="000000"/>
              </a:solidFill>
              <a:round/>
              <a:headEnd type="none" w="sm" len="sm"/>
              <a:tailEnd type="stealth" w="med" len="lg"/>
            </a:ln>
          </p:spPr>
          <p:txBody>
            <a:bodyPr wrap="none" anchor="ctr"/>
            <a:lstStyle/>
            <a:p>
              <a:endParaRPr lang="en-US"/>
            </a:p>
          </p:txBody>
        </p:sp>
      </p:grpSp>
      <p:grpSp>
        <p:nvGrpSpPr>
          <p:cNvPr id="3" name="Group 44"/>
          <p:cNvGrpSpPr>
            <a:grpSpLocks/>
          </p:cNvGrpSpPr>
          <p:nvPr/>
        </p:nvGrpSpPr>
        <p:grpSpPr bwMode="auto">
          <a:xfrm>
            <a:off x="5105400" y="4419600"/>
            <a:ext cx="3429000" cy="2230438"/>
            <a:chOff x="3216" y="2784"/>
            <a:chExt cx="2160" cy="1405"/>
          </a:xfrm>
        </p:grpSpPr>
        <p:graphicFrame>
          <p:nvGraphicFramePr>
            <p:cNvPr id="1026" name="Object 40"/>
            <p:cNvGraphicFramePr>
              <a:graphicFrameLocks/>
            </p:cNvGraphicFramePr>
            <p:nvPr/>
          </p:nvGraphicFramePr>
          <p:xfrm>
            <a:off x="3216" y="2784"/>
            <a:ext cx="1820" cy="1405"/>
          </p:xfrm>
          <a:graphic>
            <a:graphicData uri="http://schemas.openxmlformats.org/presentationml/2006/ole">
              <p:oleObj spid="_x0000_s23554" name="Bitmap Image" r:id="rId7" imgW="2889000" imgH="2230200" progId="PBrush">
                <p:embed/>
              </p:oleObj>
            </a:graphicData>
          </a:graphic>
        </p:graphicFrame>
        <p:sp>
          <p:nvSpPr>
            <p:cNvPr id="1037" name="Rectangle 41"/>
            <p:cNvSpPr>
              <a:spLocks noChangeArrowheads="1"/>
            </p:cNvSpPr>
            <p:nvPr/>
          </p:nvSpPr>
          <p:spPr bwMode="auto">
            <a:xfrm>
              <a:off x="4320" y="2784"/>
              <a:ext cx="1056" cy="728"/>
            </a:xfrm>
            <a:prstGeom prst="rect">
              <a:avLst/>
            </a:prstGeom>
            <a:solidFill>
              <a:schemeClr val="tx1"/>
            </a:solidFill>
            <a:ln w="9525">
              <a:noFill/>
              <a:miter lim="800000"/>
              <a:headEnd/>
              <a:tailEnd/>
            </a:ln>
          </p:spPr>
          <p:txBody>
            <a:bodyPr lIns="92075" tIns="46038" rIns="92075" bIns="46038">
              <a:spAutoFit/>
            </a:bodyPr>
            <a:lstStyle/>
            <a:p>
              <a:pPr algn="ctr"/>
              <a:r>
                <a:rPr lang="en-US" sz="1400">
                  <a:solidFill>
                    <a:schemeClr val="bg1"/>
                  </a:solidFill>
                </a:rPr>
                <a:t>Signals produced by various amounts of corrosion thinning.</a:t>
              </a:r>
            </a:p>
          </p:txBody>
        </p:sp>
      </p:grpSp>
      <p:sp>
        <p:nvSpPr>
          <p:cNvPr id="175146" name="Text Box 42"/>
          <p:cNvSpPr txBox="1">
            <a:spLocks noChangeArrowheads="1"/>
          </p:cNvSpPr>
          <p:nvPr/>
        </p:nvSpPr>
        <p:spPr bwMode="auto">
          <a:xfrm>
            <a:off x="4419600" y="1219200"/>
            <a:ext cx="4038600" cy="1920875"/>
          </a:xfrm>
          <a:prstGeom prst="rect">
            <a:avLst/>
          </a:prstGeom>
          <a:noFill/>
          <a:ln w="12700">
            <a:noFill/>
            <a:miter lim="800000"/>
            <a:headEnd type="none" w="sm" len="sm"/>
            <a:tailEnd type="none" w="sm" len="sm"/>
          </a:ln>
        </p:spPr>
        <p:txBody>
          <a:bodyPr>
            <a:spAutoFit/>
          </a:bodyPr>
          <a:lstStyle/>
          <a:p>
            <a:r>
              <a:rPr lang="en-US" sz="2000"/>
              <a:t>Periodically, power plants are shutdown for inspection.  </a:t>
            </a:r>
          </a:p>
          <a:p>
            <a:r>
              <a:rPr lang="en-US" sz="2000"/>
              <a:t>Inspectors feed eddy current probes into heat exchanger tubes to check for corrosion damage.</a:t>
            </a:r>
          </a:p>
        </p:txBody>
      </p:sp>
      <p:grpSp>
        <p:nvGrpSpPr>
          <p:cNvPr id="4" name="Group 45"/>
          <p:cNvGrpSpPr>
            <a:grpSpLocks/>
          </p:cNvGrpSpPr>
          <p:nvPr/>
        </p:nvGrpSpPr>
        <p:grpSpPr bwMode="auto">
          <a:xfrm>
            <a:off x="5105400" y="3810000"/>
            <a:ext cx="2297113" cy="488950"/>
            <a:chOff x="3216" y="2400"/>
            <a:chExt cx="1447" cy="308"/>
          </a:xfrm>
        </p:grpSpPr>
        <p:sp>
          <p:nvSpPr>
            <p:cNvPr id="1035" name="Rectangle 37"/>
            <p:cNvSpPr>
              <a:spLocks noChangeArrowheads="1"/>
            </p:cNvSpPr>
            <p:nvPr/>
          </p:nvSpPr>
          <p:spPr bwMode="auto">
            <a:xfrm>
              <a:off x="3216" y="2496"/>
              <a:ext cx="1447" cy="212"/>
            </a:xfrm>
            <a:prstGeom prst="rect">
              <a:avLst/>
            </a:prstGeom>
            <a:noFill/>
            <a:ln w="9525">
              <a:noFill/>
              <a:miter lim="800000"/>
              <a:headEnd/>
              <a:tailEnd/>
            </a:ln>
          </p:spPr>
          <p:txBody>
            <a:bodyPr lIns="92075" tIns="46038" rIns="92075" bIns="46038">
              <a:spAutoFit/>
            </a:bodyPr>
            <a:lstStyle/>
            <a:p>
              <a:r>
                <a:rPr lang="en-US"/>
                <a:t>Pipe with damage</a:t>
              </a:r>
            </a:p>
          </p:txBody>
        </p:sp>
        <p:sp>
          <p:nvSpPr>
            <p:cNvPr id="1036" name="Line 43"/>
            <p:cNvSpPr>
              <a:spLocks noChangeShapeType="1"/>
            </p:cNvSpPr>
            <p:nvPr/>
          </p:nvSpPr>
          <p:spPr bwMode="auto">
            <a:xfrm flipV="1">
              <a:off x="3552" y="2400"/>
              <a:ext cx="384" cy="144"/>
            </a:xfrm>
            <a:prstGeom prst="line">
              <a:avLst/>
            </a:prstGeom>
            <a:noFill/>
            <a:ln w="25400">
              <a:solidFill>
                <a:srgbClr val="000000"/>
              </a:solidFill>
              <a:round/>
              <a:headEnd type="none" w="sm" len="sm"/>
              <a:tailEnd type="stealth" w="med" len="lg"/>
            </a:ln>
          </p:spPr>
          <p:txBody>
            <a:bodyPr wrap="none" anchor="ctr"/>
            <a:lstStyle/>
            <a:p>
              <a:endParaRPr lang="en-US"/>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75125"/>
                                        </p:tgtEl>
                                        <p:attrNameLst>
                                          <p:attrName>style.visibility</p:attrName>
                                        </p:attrNameLst>
                                      </p:cBhvr>
                                      <p:to>
                                        <p:strVal val="visible"/>
                                      </p:to>
                                    </p:set>
                                    <p:animEffect transition="in" filter="circle(out)">
                                      <p:cBhvr>
                                        <p:cTn id="7" dur="1000"/>
                                        <p:tgtEl>
                                          <p:spTgt spid="175125"/>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75146"/>
                                        </p:tgtEl>
                                        <p:attrNameLst>
                                          <p:attrName>style.visibility</p:attrName>
                                        </p:attrNameLst>
                                      </p:cBhvr>
                                      <p:to>
                                        <p:strVal val="visible"/>
                                      </p:to>
                                    </p:set>
                                    <p:animEffect transition="in" filter="strips(downRight)">
                                      <p:cBhvr>
                                        <p:cTn id="11" dur="500"/>
                                        <p:tgtEl>
                                          <p:spTgt spid="175146"/>
                                        </p:tgtEl>
                                      </p:cBhvr>
                                    </p:animEffect>
                                  </p:childTnLst>
                                </p:cTn>
                              </p:par>
                            </p:childTnLst>
                          </p:cTn>
                        </p:par>
                        <p:par>
                          <p:cTn id="12" fill="hold">
                            <p:stCondLst>
                              <p:cond delay="1500"/>
                            </p:stCondLst>
                            <p:childTnLst>
                              <p:par>
                                <p:cTn id="13" presetID="6" presetClass="entr" presetSubtype="32" fill="hold" nodeType="afterEffect">
                                  <p:stCondLst>
                                    <p:cond delay="0"/>
                                  </p:stCondLst>
                                  <p:childTnLst>
                                    <p:set>
                                      <p:cBhvr>
                                        <p:cTn id="14" dur="1" fill="hold">
                                          <p:stCondLst>
                                            <p:cond delay="0"/>
                                          </p:stCondLst>
                                        </p:cTn>
                                        <p:tgtEl>
                                          <p:spTgt spid="175134"/>
                                        </p:tgtEl>
                                        <p:attrNameLst>
                                          <p:attrName>style.visibility</p:attrName>
                                        </p:attrNameLst>
                                      </p:cBhvr>
                                      <p:to>
                                        <p:strVal val="visible"/>
                                      </p:to>
                                    </p:set>
                                    <p:animEffect transition="in" filter="circle(out)">
                                      <p:cBhvr>
                                        <p:cTn id="15" dur="1000"/>
                                        <p:tgtEl>
                                          <p:spTgt spid="175134"/>
                                        </p:tgtEl>
                                      </p:cBhvr>
                                    </p:animEffect>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175151"/>
                                        </p:tgtEl>
                                        <p:attrNameLst>
                                          <p:attrName>style.visibility</p:attrName>
                                        </p:attrNameLst>
                                      </p:cBhvr>
                                      <p:to>
                                        <p:strVal val="visible"/>
                                      </p:to>
                                    </p:set>
                                    <p:anim calcmode="lin" valueType="num">
                                      <p:cBhvr additive="base">
                                        <p:cTn id="19" dur="1000" fill="hold"/>
                                        <p:tgtEl>
                                          <p:spTgt spid="175151"/>
                                        </p:tgtEl>
                                        <p:attrNameLst>
                                          <p:attrName>ppt_x</p:attrName>
                                        </p:attrNameLst>
                                      </p:cBhvr>
                                      <p:tavLst>
                                        <p:tav tm="0">
                                          <p:val>
                                            <p:strVal val="0-#ppt_w/2"/>
                                          </p:val>
                                        </p:tav>
                                        <p:tav tm="100000">
                                          <p:val>
                                            <p:strVal val="#ppt_x"/>
                                          </p:val>
                                        </p:tav>
                                      </p:tavLst>
                                    </p:anim>
                                    <p:anim calcmode="lin" valueType="num">
                                      <p:cBhvr additive="base">
                                        <p:cTn id="20" dur="1000" fill="hold"/>
                                        <p:tgtEl>
                                          <p:spTgt spid="175151"/>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1" presetClass="entr" presetSubtype="0" fill="hold" nodeType="after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par>
                          <p:cTn id="24" fill="hold">
                            <p:stCondLst>
                              <p:cond delay="4000"/>
                            </p:stCondLst>
                            <p:childTnLst>
                              <p:par>
                                <p:cTn id="25" presetID="1" presetClass="entr" presetSubtype="0" fill="hold" nodeType="after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par>
                          <p:cTn id="27" fill="hold">
                            <p:stCondLst>
                              <p:cond delay="4500"/>
                            </p:stCondLst>
                            <p:childTnLst>
                              <p:par>
                                <p:cTn id="28" presetID="6" presetClass="entr" presetSubtype="32"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out)">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46"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title"/>
          </p:nvPr>
        </p:nvSpPr>
        <p:spPr>
          <a:xfrm>
            <a:off x="977900" y="0"/>
            <a:ext cx="7162800" cy="1143000"/>
          </a:xfrm>
        </p:spPr>
        <p:txBody>
          <a:bodyPr/>
          <a:lstStyle/>
          <a:p>
            <a:r>
              <a:rPr lang="en-US" smtClean="0"/>
              <a:t>Wire Rope Inspection</a:t>
            </a:r>
          </a:p>
        </p:txBody>
      </p:sp>
      <p:pic>
        <p:nvPicPr>
          <p:cNvPr id="190468" name="Picture 4" descr="RopeDamage"/>
          <p:cNvPicPr>
            <a:picLocks noGrp="1" noChangeAspect="1" noChangeArrowheads="1"/>
          </p:cNvPicPr>
          <p:nvPr>
            <p:ph sz="half" idx="1"/>
          </p:nvPr>
        </p:nvPicPr>
        <p:blipFill>
          <a:blip r:embed="rId3"/>
          <a:srcRect/>
          <a:stretch>
            <a:fillRect/>
          </a:stretch>
        </p:blipFill>
        <p:spPr>
          <a:xfrm>
            <a:off x="4648200" y="1016000"/>
            <a:ext cx="2260600" cy="1824038"/>
          </a:xfrm>
          <a:noFill/>
        </p:spPr>
      </p:pic>
      <p:pic>
        <p:nvPicPr>
          <p:cNvPr id="190482" name="Picture 18" descr="chairlift"/>
          <p:cNvPicPr>
            <a:picLocks noGrp="1" noChangeAspect="1" noChangeArrowheads="1"/>
          </p:cNvPicPr>
          <p:nvPr>
            <p:ph sz="quarter" idx="2"/>
          </p:nvPr>
        </p:nvPicPr>
        <p:blipFill>
          <a:blip r:embed="rId4"/>
          <a:srcRect/>
          <a:stretch>
            <a:fillRect/>
          </a:stretch>
        </p:blipFill>
        <p:spPr>
          <a:xfrm>
            <a:off x="592138" y="3302000"/>
            <a:ext cx="3833812" cy="3136900"/>
          </a:xfrm>
          <a:noFill/>
        </p:spPr>
      </p:pic>
      <p:sp>
        <p:nvSpPr>
          <p:cNvPr id="190489" name="Text Box 25"/>
          <p:cNvSpPr txBox="1">
            <a:spLocks noChangeArrowheads="1"/>
          </p:cNvSpPr>
          <p:nvPr/>
        </p:nvSpPr>
        <p:spPr bwMode="auto">
          <a:xfrm>
            <a:off x="504825" y="941388"/>
            <a:ext cx="4359275" cy="2136775"/>
          </a:xfrm>
          <a:prstGeom prst="rect">
            <a:avLst/>
          </a:prstGeom>
          <a:noFill/>
          <a:ln w="12700">
            <a:noFill/>
            <a:miter lim="800000"/>
            <a:headEnd type="none" w="sm" len="sm"/>
            <a:tailEnd type="none" w="sm" len="sm"/>
          </a:ln>
        </p:spPr>
        <p:txBody>
          <a:bodyPr>
            <a:spAutoFit/>
          </a:bodyPr>
          <a:lstStyle/>
          <a:p>
            <a:pPr>
              <a:lnSpc>
                <a:spcPct val="80000"/>
              </a:lnSpc>
            </a:pPr>
            <a:r>
              <a:rPr lang="en-US" sz="2400"/>
              <a:t>Electromagnetic devices and visual inspections are used to find broken wires and other damage to the wire rope that is used in chairlifts, cranes and other lifting devices. </a:t>
            </a:r>
          </a:p>
        </p:txBody>
      </p:sp>
      <p:pic>
        <p:nvPicPr>
          <p:cNvPr id="190487" name="Picture 23" descr="HM250A"/>
          <p:cNvPicPr>
            <a:picLocks noChangeAspect="1" noChangeArrowheads="1"/>
          </p:cNvPicPr>
          <p:nvPr/>
        </p:nvPicPr>
        <p:blipFill>
          <a:blip r:embed="rId5"/>
          <a:srcRect l="-999" r="18976"/>
          <a:stretch>
            <a:fillRect/>
          </a:stretch>
        </p:blipFill>
        <p:spPr bwMode="auto">
          <a:xfrm>
            <a:off x="6651625" y="1879600"/>
            <a:ext cx="2085975" cy="1905000"/>
          </a:xfrm>
          <a:prstGeom prst="rect">
            <a:avLst/>
          </a:prstGeom>
          <a:noFill/>
          <a:ln w="9525">
            <a:noFill/>
            <a:miter lim="800000"/>
            <a:headEnd/>
            <a:tailEnd/>
          </a:ln>
        </p:spPr>
      </p:pic>
      <p:pic>
        <p:nvPicPr>
          <p:cNvPr id="190488" name="Picture 24" descr="inoftenp"/>
          <p:cNvPicPr>
            <a:picLocks noChangeAspect="1" noChangeArrowheads="1"/>
          </p:cNvPicPr>
          <p:nvPr/>
        </p:nvPicPr>
        <p:blipFill>
          <a:blip r:embed="rId6"/>
          <a:srcRect/>
          <a:stretch>
            <a:fillRect/>
          </a:stretch>
        </p:blipFill>
        <p:spPr bwMode="auto">
          <a:xfrm>
            <a:off x="4635500" y="3200400"/>
            <a:ext cx="2286000" cy="2209800"/>
          </a:xfrm>
          <a:prstGeom prst="rect">
            <a:avLst/>
          </a:prstGeom>
          <a:noFill/>
          <a:ln w="9525">
            <a:noFill/>
            <a:miter lim="800000"/>
            <a:headEnd/>
            <a:tailEnd/>
          </a:ln>
        </p:spPr>
      </p:pic>
      <p:pic>
        <p:nvPicPr>
          <p:cNvPr id="190484" name="Picture 20" descr="cable"/>
          <p:cNvPicPr>
            <a:picLocks noChangeAspect="1" noChangeArrowheads="1"/>
          </p:cNvPicPr>
          <p:nvPr/>
        </p:nvPicPr>
        <p:blipFill>
          <a:blip r:embed="rId7"/>
          <a:srcRect/>
          <a:stretch>
            <a:fillRect/>
          </a:stretch>
        </p:blipFill>
        <p:spPr bwMode="auto">
          <a:xfrm>
            <a:off x="6235700" y="4508500"/>
            <a:ext cx="2451100" cy="1930400"/>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90489"/>
                                        </p:tgtEl>
                                        <p:attrNameLst>
                                          <p:attrName>style.visibility</p:attrName>
                                        </p:attrNameLst>
                                      </p:cBhvr>
                                      <p:to>
                                        <p:strVal val="visible"/>
                                      </p:to>
                                    </p:set>
                                    <p:animEffect transition="in" filter="strips(downRight)">
                                      <p:cBhvr>
                                        <p:cTn id="7" dur="500"/>
                                        <p:tgtEl>
                                          <p:spTgt spid="1904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0482"/>
                                        </p:tgtEl>
                                        <p:attrNameLst>
                                          <p:attrName>style.visibility</p:attrName>
                                        </p:attrNameLst>
                                      </p:cBhvr>
                                      <p:to>
                                        <p:strVal val="visible"/>
                                      </p:to>
                                    </p:set>
                                    <p:animEffect transition="in" filter="fade">
                                      <p:cBhvr>
                                        <p:cTn id="11" dur="1000"/>
                                        <p:tgtEl>
                                          <p:spTgt spid="19048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90468"/>
                                        </p:tgtEl>
                                        <p:attrNameLst>
                                          <p:attrName>style.visibility</p:attrName>
                                        </p:attrNameLst>
                                      </p:cBhvr>
                                      <p:to>
                                        <p:strVal val="visible"/>
                                      </p:to>
                                    </p:set>
                                    <p:animEffect transition="in" filter="fade">
                                      <p:cBhvr>
                                        <p:cTn id="15" dur="1000"/>
                                        <p:tgtEl>
                                          <p:spTgt spid="19046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90487"/>
                                        </p:tgtEl>
                                        <p:attrNameLst>
                                          <p:attrName>style.visibility</p:attrName>
                                        </p:attrNameLst>
                                      </p:cBhvr>
                                      <p:to>
                                        <p:strVal val="visible"/>
                                      </p:to>
                                    </p:set>
                                    <p:animEffect transition="in" filter="fade">
                                      <p:cBhvr>
                                        <p:cTn id="19" dur="1000"/>
                                        <p:tgtEl>
                                          <p:spTgt spid="190487"/>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90488"/>
                                        </p:tgtEl>
                                        <p:attrNameLst>
                                          <p:attrName>style.visibility</p:attrName>
                                        </p:attrNameLst>
                                      </p:cBhvr>
                                      <p:to>
                                        <p:strVal val="visible"/>
                                      </p:to>
                                    </p:set>
                                    <p:animEffect transition="in" filter="fade">
                                      <p:cBhvr>
                                        <p:cTn id="23" dur="1000"/>
                                        <p:tgtEl>
                                          <p:spTgt spid="190488"/>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90484"/>
                                        </p:tgtEl>
                                        <p:attrNameLst>
                                          <p:attrName>style.visibility</p:attrName>
                                        </p:attrNameLst>
                                      </p:cBhvr>
                                      <p:to>
                                        <p:strVal val="visible"/>
                                      </p:to>
                                    </p:set>
                                    <p:animEffect transition="in" filter="fade">
                                      <p:cBhvr>
                                        <p:cTn id="27" dur="1000"/>
                                        <p:tgtEl>
                                          <p:spTgt spid="19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6" name="Picture 8" descr="LargeTank"/>
          <p:cNvPicPr>
            <a:picLocks noGrp="1" noChangeAspect="1" noChangeArrowheads="1"/>
          </p:cNvPicPr>
          <p:nvPr>
            <p:ph sz="half" idx="1"/>
          </p:nvPr>
        </p:nvPicPr>
        <p:blipFill>
          <a:blip r:embed="rId3"/>
          <a:srcRect/>
          <a:stretch>
            <a:fillRect/>
          </a:stretch>
        </p:blipFill>
        <p:spPr>
          <a:xfrm>
            <a:off x="3467100" y="1035050"/>
            <a:ext cx="2359025" cy="2616200"/>
          </a:xfrm>
          <a:noFill/>
        </p:spPr>
      </p:pic>
      <p:sp>
        <p:nvSpPr>
          <p:cNvPr id="26627" name="Rectangle 5"/>
          <p:cNvSpPr>
            <a:spLocks noGrp="1" noChangeArrowheads="1"/>
          </p:cNvSpPr>
          <p:nvPr>
            <p:ph type="title"/>
          </p:nvPr>
        </p:nvSpPr>
        <p:spPr>
          <a:xfrm>
            <a:off x="1003300" y="0"/>
            <a:ext cx="7162800" cy="1143000"/>
          </a:xfrm>
        </p:spPr>
        <p:txBody>
          <a:bodyPr/>
          <a:lstStyle/>
          <a:p>
            <a:r>
              <a:rPr lang="en-US" smtClean="0"/>
              <a:t>Storage Tank Inspection</a:t>
            </a:r>
          </a:p>
        </p:txBody>
      </p:sp>
      <p:pic>
        <p:nvPicPr>
          <p:cNvPr id="186377" name="Picture 9" descr="crawler"/>
          <p:cNvPicPr>
            <a:picLocks noChangeAspect="1" noChangeArrowheads="1"/>
          </p:cNvPicPr>
          <p:nvPr/>
        </p:nvPicPr>
        <p:blipFill>
          <a:blip r:embed="rId4"/>
          <a:srcRect/>
          <a:stretch>
            <a:fillRect/>
          </a:stretch>
        </p:blipFill>
        <p:spPr bwMode="auto">
          <a:xfrm>
            <a:off x="5791200" y="1054100"/>
            <a:ext cx="2628900" cy="2578100"/>
          </a:xfrm>
          <a:prstGeom prst="rect">
            <a:avLst/>
          </a:prstGeom>
          <a:noFill/>
          <a:ln w="9525">
            <a:noFill/>
            <a:miter lim="800000"/>
            <a:headEnd/>
            <a:tailEnd/>
          </a:ln>
        </p:spPr>
      </p:pic>
      <p:pic>
        <p:nvPicPr>
          <p:cNvPr id="186380" name="Picture 12" descr="Double shell tank"/>
          <p:cNvPicPr>
            <a:picLocks noGrp="1" noChangeAspect="1" noChangeArrowheads="1"/>
          </p:cNvPicPr>
          <p:nvPr>
            <p:ph sz="half" idx="2"/>
          </p:nvPr>
        </p:nvPicPr>
        <p:blipFill>
          <a:blip r:embed="rId5"/>
          <a:srcRect/>
          <a:stretch>
            <a:fillRect/>
          </a:stretch>
        </p:blipFill>
        <p:spPr>
          <a:xfrm>
            <a:off x="2836863" y="3727450"/>
            <a:ext cx="4656137" cy="2741613"/>
          </a:xfrm>
          <a:noFill/>
        </p:spPr>
      </p:pic>
      <p:pic>
        <p:nvPicPr>
          <p:cNvPr id="186378" name="Picture 10" descr="LDUA"/>
          <p:cNvPicPr>
            <a:picLocks noChangeAspect="1" noChangeArrowheads="1"/>
          </p:cNvPicPr>
          <p:nvPr/>
        </p:nvPicPr>
        <p:blipFill>
          <a:blip r:embed="rId6"/>
          <a:srcRect/>
          <a:stretch>
            <a:fillRect/>
          </a:stretch>
        </p:blipFill>
        <p:spPr bwMode="auto">
          <a:xfrm>
            <a:off x="6172200" y="3708400"/>
            <a:ext cx="2235200" cy="2782888"/>
          </a:xfrm>
          <a:prstGeom prst="rect">
            <a:avLst/>
          </a:prstGeom>
          <a:noFill/>
          <a:ln w="9525">
            <a:noFill/>
            <a:miter lim="800000"/>
            <a:headEnd/>
            <a:tailEnd/>
          </a:ln>
        </p:spPr>
      </p:pic>
      <p:sp>
        <p:nvSpPr>
          <p:cNvPr id="186382" name="Text Box 14"/>
          <p:cNvSpPr txBox="1">
            <a:spLocks noChangeArrowheads="1"/>
          </p:cNvSpPr>
          <p:nvPr/>
        </p:nvSpPr>
        <p:spPr bwMode="auto">
          <a:xfrm>
            <a:off x="428625" y="1076325"/>
            <a:ext cx="3179763" cy="2136775"/>
          </a:xfrm>
          <a:prstGeom prst="rect">
            <a:avLst/>
          </a:prstGeom>
          <a:noFill/>
          <a:ln w="12700">
            <a:noFill/>
            <a:miter lim="800000"/>
            <a:headEnd type="none" w="sm" len="sm"/>
            <a:tailEnd type="none" w="sm" len="sm"/>
          </a:ln>
        </p:spPr>
        <p:txBody>
          <a:bodyPr>
            <a:spAutoFit/>
          </a:bodyPr>
          <a:lstStyle/>
          <a:p>
            <a:pPr>
              <a:lnSpc>
                <a:spcPct val="80000"/>
              </a:lnSpc>
            </a:pPr>
            <a:r>
              <a:rPr lang="en-US" sz="2400"/>
              <a:t>Robotic crawlers use ultrasound to inspect the walls of large above ground tanks for signs of thinning due to corrosion.</a:t>
            </a:r>
          </a:p>
        </p:txBody>
      </p:sp>
      <p:sp>
        <p:nvSpPr>
          <p:cNvPr id="186383" name="Text Box 15"/>
          <p:cNvSpPr txBox="1">
            <a:spLocks noChangeArrowheads="1"/>
          </p:cNvSpPr>
          <p:nvPr/>
        </p:nvSpPr>
        <p:spPr bwMode="auto">
          <a:xfrm>
            <a:off x="403225" y="3717925"/>
            <a:ext cx="2284413" cy="2794000"/>
          </a:xfrm>
          <a:prstGeom prst="rect">
            <a:avLst/>
          </a:prstGeom>
          <a:noFill/>
          <a:ln w="12700">
            <a:noFill/>
            <a:miter lim="800000"/>
            <a:headEnd type="none" w="sm" len="sm"/>
            <a:tailEnd type="none" w="sm" len="sm"/>
          </a:ln>
        </p:spPr>
        <p:txBody>
          <a:bodyPr>
            <a:spAutoFit/>
          </a:bodyPr>
          <a:lstStyle/>
          <a:p>
            <a:pPr>
              <a:lnSpc>
                <a:spcPct val="80000"/>
              </a:lnSpc>
            </a:pPr>
            <a:r>
              <a:rPr lang="en-US" sz="2400"/>
              <a:t>Cameras on long articulating arms are used to inspect underground storage tanks for damage.  </a:t>
            </a:r>
          </a:p>
          <a:p>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6382"/>
                                        </p:tgtEl>
                                        <p:attrNameLst>
                                          <p:attrName>style.visibility</p:attrName>
                                        </p:attrNameLst>
                                      </p:cBhvr>
                                      <p:to>
                                        <p:strVal val="visible"/>
                                      </p:to>
                                    </p:set>
                                    <p:animEffect transition="in" filter="strips(downRight)">
                                      <p:cBhvr>
                                        <p:cTn id="7" dur="500"/>
                                        <p:tgtEl>
                                          <p:spTgt spid="18638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6376"/>
                                        </p:tgtEl>
                                        <p:attrNameLst>
                                          <p:attrName>style.visibility</p:attrName>
                                        </p:attrNameLst>
                                      </p:cBhvr>
                                      <p:to>
                                        <p:strVal val="visible"/>
                                      </p:to>
                                    </p:set>
                                    <p:animEffect transition="in" filter="dissolve">
                                      <p:cBhvr>
                                        <p:cTn id="11" dur="1000"/>
                                        <p:tgtEl>
                                          <p:spTgt spid="186376"/>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186377"/>
                                        </p:tgtEl>
                                        <p:attrNameLst>
                                          <p:attrName>style.visibility</p:attrName>
                                        </p:attrNameLst>
                                      </p:cBhvr>
                                      <p:to>
                                        <p:strVal val="visible"/>
                                      </p:to>
                                    </p:set>
                                    <p:animEffect transition="in" filter="dissolve">
                                      <p:cBhvr>
                                        <p:cTn id="15" dur="500"/>
                                        <p:tgtEl>
                                          <p:spTgt spid="18637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86383"/>
                                        </p:tgtEl>
                                        <p:attrNameLst>
                                          <p:attrName>style.visibility</p:attrName>
                                        </p:attrNameLst>
                                      </p:cBhvr>
                                      <p:to>
                                        <p:strVal val="visible"/>
                                      </p:to>
                                    </p:set>
                                    <p:animEffect transition="in" filter="strips(downRight)">
                                      <p:cBhvr>
                                        <p:cTn id="20" dur="500"/>
                                        <p:tgtEl>
                                          <p:spTgt spid="186383"/>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86380"/>
                                        </p:tgtEl>
                                        <p:attrNameLst>
                                          <p:attrName>style.visibility</p:attrName>
                                        </p:attrNameLst>
                                      </p:cBhvr>
                                      <p:to>
                                        <p:strVal val="visible"/>
                                      </p:to>
                                    </p:set>
                                    <p:animEffect transition="in" filter="dissolve">
                                      <p:cBhvr>
                                        <p:cTn id="24" dur="1000"/>
                                        <p:tgtEl>
                                          <p:spTgt spid="186380"/>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186378"/>
                                        </p:tgtEl>
                                        <p:attrNameLst>
                                          <p:attrName>style.visibility</p:attrName>
                                        </p:attrNameLst>
                                      </p:cBhvr>
                                      <p:to>
                                        <p:strVal val="visible"/>
                                      </p:to>
                                    </p:set>
                                    <p:animEffect transition="in" filter="dissolve">
                                      <p:cBhvr>
                                        <p:cTn id="28" dur="1000"/>
                                        <p:tgtEl>
                                          <p:spTgt spid="186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2" grpId="0"/>
      <p:bldP spid="18638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162800" cy="1143000"/>
          </a:xfrm>
        </p:spPr>
        <p:txBody>
          <a:bodyPr/>
          <a:lstStyle/>
          <a:p>
            <a:r>
              <a:rPr lang="en-US" smtClean="0"/>
              <a:t>Aircraft Inspection</a:t>
            </a:r>
          </a:p>
        </p:txBody>
      </p:sp>
      <p:pic>
        <p:nvPicPr>
          <p:cNvPr id="183305" name="Picture 9" descr="Lightning Strike"/>
          <p:cNvPicPr>
            <a:picLocks noGrp="1" noChangeAspect="1" noChangeArrowheads="1"/>
          </p:cNvPicPr>
          <p:nvPr>
            <p:ph sz="half" idx="1"/>
          </p:nvPr>
        </p:nvPicPr>
        <p:blipFill>
          <a:blip r:embed="rId3">
            <a:clrChange>
              <a:clrFrom>
                <a:srgbClr val="000390"/>
              </a:clrFrom>
              <a:clrTo>
                <a:srgbClr val="000390">
                  <a:alpha val="0"/>
                </a:srgbClr>
              </a:clrTo>
            </a:clrChange>
          </a:blip>
          <a:srcRect/>
          <a:stretch>
            <a:fillRect/>
          </a:stretch>
        </p:blipFill>
        <p:spPr>
          <a:xfrm>
            <a:off x="654050" y="3586163"/>
            <a:ext cx="4222750" cy="2959100"/>
          </a:xfrm>
          <a:noFill/>
        </p:spPr>
      </p:pic>
      <p:pic>
        <p:nvPicPr>
          <p:cNvPr id="183302" name="Picture 6" descr="StaraEddy1"/>
          <p:cNvPicPr>
            <a:picLocks noGrp="1" noChangeAspect="1" noChangeArrowheads="1"/>
          </p:cNvPicPr>
          <p:nvPr>
            <p:ph sz="quarter" idx="2"/>
          </p:nvPr>
        </p:nvPicPr>
        <p:blipFill>
          <a:blip r:embed="rId4">
            <a:lum bright="6000" contrast="18000"/>
          </a:blip>
          <a:srcRect/>
          <a:stretch>
            <a:fillRect/>
          </a:stretch>
        </p:blipFill>
        <p:spPr>
          <a:xfrm>
            <a:off x="4953000" y="3644900"/>
            <a:ext cx="3495675" cy="2806700"/>
          </a:xfrm>
          <a:noFill/>
        </p:spPr>
      </p:pic>
      <p:pic>
        <p:nvPicPr>
          <p:cNvPr id="183306" name="Picture 10" descr="Aircraft Factory"/>
          <p:cNvPicPr>
            <a:picLocks noGrp="1" noChangeAspect="1" noChangeArrowheads="1"/>
          </p:cNvPicPr>
          <p:nvPr>
            <p:ph sz="quarter" idx="3"/>
          </p:nvPr>
        </p:nvPicPr>
        <p:blipFill>
          <a:blip r:embed="rId5"/>
          <a:srcRect/>
          <a:stretch>
            <a:fillRect/>
          </a:stretch>
        </p:blipFill>
        <p:spPr>
          <a:xfrm>
            <a:off x="4956175" y="1092200"/>
            <a:ext cx="3492500" cy="2454275"/>
          </a:xfrm>
          <a:noFill/>
        </p:spPr>
      </p:pic>
      <p:sp>
        <p:nvSpPr>
          <p:cNvPr id="183309" name="Text Box 13"/>
          <p:cNvSpPr txBox="1">
            <a:spLocks noChangeArrowheads="1"/>
          </p:cNvSpPr>
          <p:nvPr/>
        </p:nvSpPr>
        <p:spPr bwMode="auto">
          <a:xfrm>
            <a:off x="593725" y="1004888"/>
            <a:ext cx="4162425" cy="2536825"/>
          </a:xfrm>
          <a:prstGeom prst="rect">
            <a:avLst/>
          </a:prstGeom>
          <a:noFill/>
          <a:ln w="12700">
            <a:noFill/>
            <a:miter lim="800000"/>
            <a:headEnd type="none" w="sm" len="sm"/>
            <a:tailEnd type="none" w="sm" len="sm"/>
          </a:ln>
        </p:spPr>
        <p:txBody>
          <a:bodyPr>
            <a:spAutoFit/>
          </a:bodyPr>
          <a:lstStyle/>
          <a:p>
            <a:pPr marL="177800" indent="-177800">
              <a:lnSpc>
                <a:spcPct val="80000"/>
              </a:lnSpc>
              <a:spcBef>
                <a:spcPct val="40000"/>
              </a:spcBef>
              <a:buFontTx/>
              <a:buChar char="•"/>
            </a:pPr>
            <a:r>
              <a:rPr lang="en-US" sz="2000"/>
              <a:t>Nondestructive testing is used extensively during the manufacturing of aircraft.  </a:t>
            </a:r>
          </a:p>
          <a:p>
            <a:pPr marL="177800" indent="-177800">
              <a:lnSpc>
                <a:spcPct val="80000"/>
              </a:lnSpc>
              <a:spcBef>
                <a:spcPct val="40000"/>
              </a:spcBef>
              <a:buFontTx/>
              <a:buChar char="•"/>
            </a:pPr>
            <a:r>
              <a:rPr lang="en-US" sz="2000"/>
              <a:t>NDT is also used to find cracks and corrosion damage during operation of the aircraft.</a:t>
            </a:r>
          </a:p>
          <a:p>
            <a:pPr marL="177800" indent="-177800">
              <a:lnSpc>
                <a:spcPct val="80000"/>
              </a:lnSpc>
              <a:spcBef>
                <a:spcPct val="40000"/>
              </a:spcBef>
              <a:buFontTx/>
              <a:buChar char="•"/>
            </a:pPr>
            <a:r>
              <a:rPr lang="en-US" sz="2000"/>
              <a:t>A fatigue crack that started at the site of a lightning strike is shown below.  </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3309"/>
                                        </p:tgtEl>
                                        <p:attrNameLst>
                                          <p:attrName>style.visibility</p:attrName>
                                        </p:attrNameLst>
                                      </p:cBhvr>
                                      <p:to>
                                        <p:strVal val="visible"/>
                                      </p:to>
                                    </p:set>
                                    <p:animEffect transition="in" filter="strips(downRight)">
                                      <p:cBhvr>
                                        <p:cTn id="7" dur="500"/>
                                        <p:tgtEl>
                                          <p:spTgt spid="183309"/>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83306"/>
                                        </p:tgtEl>
                                        <p:attrNameLst>
                                          <p:attrName>style.visibility</p:attrName>
                                        </p:attrNameLst>
                                      </p:cBhvr>
                                      <p:to>
                                        <p:strVal val="visible"/>
                                      </p:to>
                                    </p:set>
                                    <p:anim calcmode="lin" valueType="num">
                                      <p:cBhvr additive="base">
                                        <p:cTn id="11" dur="500" fill="hold"/>
                                        <p:tgtEl>
                                          <p:spTgt spid="183306"/>
                                        </p:tgtEl>
                                        <p:attrNameLst>
                                          <p:attrName>ppt_x</p:attrName>
                                        </p:attrNameLst>
                                      </p:cBhvr>
                                      <p:tavLst>
                                        <p:tav tm="0">
                                          <p:val>
                                            <p:strVal val="1+#ppt_w/2"/>
                                          </p:val>
                                        </p:tav>
                                        <p:tav tm="100000">
                                          <p:val>
                                            <p:strVal val="#ppt_x"/>
                                          </p:val>
                                        </p:tav>
                                      </p:tavLst>
                                    </p:anim>
                                    <p:anim calcmode="lin" valueType="num">
                                      <p:cBhvr additive="base">
                                        <p:cTn id="12" dur="500" fill="hold"/>
                                        <p:tgtEl>
                                          <p:spTgt spid="18330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83302"/>
                                        </p:tgtEl>
                                        <p:attrNameLst>
                                          <p:attrName>style.visibility</p:attrName>
                                        </p:attrNameLst>
                                      </p:cBhvr>
                                      <p:to>
                                        <p:strVal val="visible"/>
                                      </p:to>
                                    </p:set>
                                    <p:anim calcmode="lin" valueType="num">
                                      <p:cBhvr additive="base">
                                        <p:cTn id="16" dur="500" fill="hold"/>
                                        <p:tgtEl>
                                          <p:spTgt spid="183302"/>
                                        </p:tgtEl>
                                        <p:attrNameLst>
                                          <p:attrName>ppt_x</p:attrName>
                                        </p:attrNameLst>
                                      </p:cBhvr>
                                      <p:tavLst>
                                        <p:tav tm="0">
                                          <p:val>
                                            <p:strVal val="1+#ppt_w/2"/>
                                          </p:val>
                                        </p:tav>
                                        <p:tav tm="100000">
                                          <p:val>
                                            <p:strVal val="#ppt_x"/>
                                          </p:val>
                                        </p:tav>
                                      </p:tavLst>
                                    </p:anim>
                                    <p:anim calcmode="lin" valueType="num">
                                      <p:cBhvr additive="base">
                                        <p:cTn id="17" dur="500" fill="hold"/>
                                        <p:tgtEl>
                                          <p:spTgt spid="18330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nodeType="afterEffect">
                                  <p:stCondLst>
                                    <p:cond delay="0"/>
                                  </p:stCondLst>
                                  <p:childTnLst>
                                    <p:set>
                                      <p:cBhvr>
                                        <p:cTn id="20" dur="1" fill="hold">
                                          <p:stCondLst>
                                            <p:cond delay="0"/>
                                          </p:stCondLst>
                                        </p:cTn>
                                        <p:tgtEl>
                                          <p:spTgt spid="183305"/>
                                        </p:tgtEl>
                                        <p:attrNameLst>
                                          <p:attrName>style.visibility</p:attrName>
                                        </p:attrNameLst>
                                      </p:cBhvr>
                                      <p:to>
                                        <p:strVal val="visible"/>
                                      </p:to>
                                    </p:set>
                                    <p:anim calcmode="lin" valueType="num">
                                      <p:cBhvr additive="base">
                                        <p:cTn id="21" dur="500" fill="hold"/>
                                        <p:tgtEl>
                                          <p:spTgt spid="183305"/>
                                        </p:tgtEl>
                                        <p:attrNameLst>
                                          <p:attrName>ppt_x</p:attrName>
                                        </p:attrNameLst>
                                      </p:cBhvr>
                                      <p:tavLst>
                                        <p:tav tm="0">
                                          <p:val>
                                            <p:strVal val="0-#ppt_w/2"/>
                                          </p:val>
                                        </p:tav>
                                        <p:tav tm="100000">
                                          <p:val>
                                            <p:strVal val="#ppt_x"/>
                                          </p:val>
                                        </p:tav>
                                      </p:tavLst>
                                    </p:anim>
                                    <p:anim calcmode="lin" valueType="num">
                                      <p:cBhvr additive="base">
                                        <p:cTn id="22" dur="500" fill="hold"/>
                                        <p:tgtEl>
                                          <p:spTgt spid="183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95375" y="114300"/>
            <a:ext cx="7162800" cy="1143000"/>
          </a:xfrm>
        </p:spPr>
        <p:txBody>
          <a:bodyPr/>
          <a:lstStyle/>
          <a:p>
            <a:r>
              <a:rPr lang="en-US" smtClean="0"/>
              <a:t>Jet Engine Inspection</a:t>
            </a:r>
          </a:p>
        </p:txBody>
      </p:sp>
      <p:pic>
        <p:nvPicPr>
          <p:cNvPr id="199691" name="Picture 11" descr="PA230013(Small)"/>
          <p:cNvPicPr>
            <a:picLocks noGrp="1" noChangeAspect="1" noChangeArrowheads="1"/>
          </p:cNvPicPr>
          <p:nvPr>
            <p:ph sz="half" idx="1"/>
          </p:nvPr>
        </p:nvPicPr>
        <p:blipFill>
          <a:blip r:embed="rId3"/>
          <a:srcRect/>
          <a:stretch>
            <a:fillRect/>
          </a:stretch>
        </p:blipFill>
        <p:spPr>
          <a:xfrm>
            <a:off x="5362575" y="1101725"/>
            <a:ext cx="3338513" cy="2513013"/>
          </a:xfrm>
          <a:noFill/>
        </p:spPr>
      </p:pic>
      <p:pic>
        <p:nvPicPr>
          <p:cNvPr id="199684" name="Picture 4" descr="Disk4"/>
          <p:cNvPicPr>
            <a:picLocks noChangeAspect="1" noChangeArrowheads="1"/>
          </p:cNvPicPr>
          <p:nvPr/>
        </p:nvPicPr>
        <p:blipFill>
          <a:blip r:embed="rId4"/>
          <a:srcRect/>
          <a:stretch>
            <a:fillRect/>
          </a:stretch>
        </p:blipFill>
        <p:spPr bwMode="auto">
          <a:xfrm>
            <a:off x="5356225" y="3727450"/>
            <a:ext cx="3351213" cy="2719388"/>
          </a:xfrm>
          <a:prstGeom prst="rect">
            <a:avLst/>
          </a:prstGeom>
          <a:noFill/>
          <a:ln w="9525">
            <a:noFill/>
            <a:miter lim="800000"/>
            <a:headEnd/>
            <a:tailEnd/>
          </a:ln>
        </p:spPr>
      </p:pic>
      <p:pic>
        <p:nvPicPr>
          <p:cNvPr id="199692" name="Picture 12" descr="P6220078(small)"/>
          <p:cNvPicPr>
            <a:picLocks noGrp="1" noChangeAspect="1" noChangeArrowheads="1"/>
          </p:cNvPicPr>
          <p:nvPr>
            <p:ph sz="half" idx="2"/>
          </p:nvPr>
        </p:nvPicPr>
        <p:blipFill>
          <a:blip r:embed="rId5"/>
          <a:srcRect/>
          <a:stretch>
            <a:fillRect/>
          </a:stretch>
        </p:blipFill>
        <p:spPr>
          <a:xfrm>
            <a:off x="1346200" y="3741738"/>
            <a:ext cx="3905250" cy="2719387"/>
          </a:xfrm>
          <a:noFill/>
        </p:spPr>
      </p:pic>
      <p:sp>
        <p:nvSpPr>
          <p:cNvPr id="199694" name="Text Box 14"/>
          <p:cNvSpPr txBox="1">
            <a:spLocks noChangeArrowheads="1"/>
          </p:cNvSpPr>
          <p:nvPr/>
        </p:nvSpPr>
        <p:spPr bwMode="auto">
          <a:xfrm>
            <a:off x="727075" y="1123950"/>
            <a:ext cx="4646613" cy="2536825"/>
          </a:xfrm>
          <a:prstGeom prst="rect">
            <a:avLst/>
          </a:prstGeom>
          <a:noFill/>
          <a:ln w="12700">
            <a:noFill/>
            <a:miter lim="800000"/>
            <a:headEnd type="none" w="sm" len="sm"/>
            <a:tailEnd type="none" w="sm" len="sm"/>
          </a:ln>
        </p:spPr>
        <p:txBody>
          <a:bodyPr>
            <a:spAutoFit/>
          </a:bodyPr>
          <a:lstStyle/>
          <a:p>
            <a:pPr marL="177800" indent="-177800">
              <a:lnSpc>
                <a:spcPct val="80000"/>
              </a:lnSpc>
              <a:spcBef>
                <a:spcPct val="40000"/>
              </a:spcBef>
              <a:buFontTx/>
              <a:buChar char="•"/>
            </a:pPr>
            <a:r>
              <a:rPr lang="en-US" sz="2000"/>
              <a:t>Aircraft engines are overhauled after being in service for a period of time. </a:t>
            </a:r>
          </a:p>
          <a:p>
            <a:pPr marL="177800" indent="-177800">
              <a:lnSpc>
                <a:spcPct val="80000"/>
              </a:lnSpc>
              <a:spcBef>
                <a:spcPct val="40000"/>
              </a:spcBef>
              <a:buFontTx/>
              <a:buChar char="•"/>
            </a:pPr>
            <a:r>
              <a:rPr lang="en-US" sz="2000"/>
              <a:t>They are completely disassembled, cleaned, inspected and then reassembled. </a:t>
            </a:r>
          </a:p>
          <a:p>
            <a:pPr marL="177800" indent="-177800">
              <a:lnSpc>
                <a:spcPct val="80000"/>
              </a:lnSpc>
              <a:spcBef>
                <a:spcPct val="40000"/>
              </a:spcBef>
              <a:buFontTx/>
              <a:buChar char="•"/>
            </a:pPr>
            <a:r>
              <a:rPr lang="en-US" sz="2000"/>
              <a:t>Fluorescent penetrant inspection is used to check many of the parts for cracking.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99694"/>
                                        </p:tgtEl>
                                        <p:attrNameLst>
                                          <p:attrName>style.visibility</p:attrName>
                                        </p:attrNameLst>
                                      </p:cBhvr>
                                      <p:to>
                                        <p:strVal val="visible"/>
                                      </p:to>
                                    </p:set>
                                    <p:animEffect transition="in" filter="strips(downRight)">
                                      <p:cBhvr>
                                        <p:cTn id="7" dur="500"/>
                                        <p:tgtEl>
                                          <p:spTgt spid="199694"/>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99691"/>
                                        </p:tgtEl>
                                        <p:attrNameLst>
                                          <p:attrName>style.visibility</p:attrName>
                                        </p:attrNameLst>
                                      </p:cBhvr>
                                      <p:to>
                                        <p:strVal val="visible"/>
                                      </p:to>
                                    </p:set>
                                    <p:anim calcmode="lin" valueType="num">
                                      <p:cBhvr>
                                        <p:cTn id="11" dur="1000" fill="hold"/>
                                        <p:tgtEl>
                                          <p:spTgt spid="199691"/>
                                        </p:tgtEl>
                                        <p:attrNameLst>
                                          <p:attrName>ppt_w</p:attrName>
                                        </p:attrNameLst>
                                      </p:cBhvr>
                                      <p:tavLst>
                                        <p:tav tm="0">
                                          <p:val>
                                            <p:fltVal val="0"/>
                                          </p:val>
                                        </p:tav>
                                        <p:tav tm="100000">
                                          <p:val>
                                            <p:strVal val="#ppt_w"/>
                                          </p:val>
                                        </p:tav>
                                      </p:tavLst>
                                    </p:anim>
                                    <p:anim calcmode="lin" valueType="num">
                                      <p:cBhvr>
                                        <p:cTn id="12" dur="1000" fill="hold"/>
                                        <p:tgtEl>
                                          <p:spTgt spid="199691"/>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17" presetClass="entr" presetSubtype="10" fill="hold" nodeType="afterEffect">
                                  <p:stCondLst>
                                    <p:cond delay="0"/>
                                  </p:stCondLst>
                                  <p:childTnLst>
                                    <p:set>
                                      <p:cBhvr>
                                        <p:cTn id="15" dur="1" fill="hold">
                                          <p:stCondLst>
                                            <p:cond delay="0"/>
                                          </p:stCondLst>
                                        </p:cTn>
                                        <p:tgtEl>
                                          <p:spTgt spid="199684"/>
                                        </p:tgtEl>
                                        <p:attrNameLst>
                                          <p:attrName>style.visibility</p:attrName>
                                        </p:attrNameLst>
                                      </p:cBhvr>
                                      <p:to>
                                        <p:strVal val="visible"/>
                                      </p:to>
                                    </p:set>
                                    <p:anim calcmode="lin" valueType="num">
                                      <p:cBhvr>
                                        <p:cTn id="16" dur="1000" fill="hold"/>
                                        <p:tgtEl>
                                          <p:spTgt spid="199684"/>
                                        </p:tgtEl>
                                        <p:attrNameLst>
                                          <p:attrName>ppt_w</p:attrName>
                                        </p:attrNameLst>
                                      </p:cBhvr>
                                      <p:tavLst>
                                        <p:tav tm="0">
                                          <p:val>
                                            <p:fltVal val="0"/>
                                          </p:val>
                                        </p:tav>
                                        <p:tav tm="100000">
                                          <p:val>
                                            <p:strVal val="#ppt_w"/>
                                          </p:val>
                                        </p:tav>
                                      </p:tavLst>
                                    </p:anim>
                                    <p:anim calcmode="lin" valueType="num">
                                      <p:cBhvr>
                                        <p:cTn id="17" dur="1000" fill="hold"/>
                                        <p:tgtEl>
                                          <p:spTgt spid="199684"/>
                                        </p:tgtEl>
                                        <p:attrNameLst>
                                          <p:attrName>ppt_h</p:attrName>
                                        </p:attrNameLst>
                                      </p:cBhvr>
                                      <p:tavLst>
                                        <p:tav tm="0">
                                          <p:val>
                                            <p:strVal val="#ppt_h"/>
                                          </p:val>
                                        </p:tav>
                                        <p:tav tm="100000">
                                          <p:val>
                                            <p:strVal val="#ppt_h"/>
                                          </p:val>
                                        </p:tav>
                                      </p:tavLst>
                                    </p:anim>
                                  </p:childTnLst>
                                </p:cTn>
                              </p:par>
                            </p:childTnLst>
                          </p:cTn>
                        </p:par>
                        <p:par>
                          <p:cTn id="18" fill="hold">
                            <p:stCondLst>
                              <p:cond delay="2500"/>
                            </p:stCondLst>
                            <p:childTnLst>
                              <p:par>
                                <p:cTn id="19" presetID="17" presetClass="entr" presetSubtype="10" fill="hold" nodeType="afterEffect">
                                  <p:stCondLst>
                                    <p:cond delay="0"/>
                                  </p:stCondLst>
                                  <p:childTnLst>
                                    <p:set>
                                      <p:cBhvr>
                                        <p:cTn id="20" dur="1" fill="hold">
                                          <p:stCondLst>
                                            <p:cond delay="0"/>
                                          </p:stCondLst>
                                        </p:cTn>
                                        <p:tgtEl>
                                          <p:spTgt spid="199692"/>
                                        </p:tgtEl>
                                        <p:attrNameLst>
                                          <p:attrName>style.visibility</p:attrName>
                                        </p:attrNameLst>
                                      </p:cBhvr>
                                      <p:to>
                                        <p:strVal val="visible"/>
                                      </p:to>
                                    </p:set>
                                    <p:anim calcmode="lin" valueType="num">
                                      <p:cBhvr>
                                        <p:cTn id="21" dur="1000" fill="hold"/>
                                        <p:tgtEl>
                                          <p:spTgt spid="199692"/>
                                        </p:tgtEl>
                                        <p:attrNameLst>
                                          <p:attrName>ppt_w</p:attrName>
                                        </p:attrNameLst>
                                      </p:cBhvr>
                                      <p:tavLst>
                                        <p:tav tm="0">
                                          <p:val>
                                            <p:fltVal val="0"/>
                                          </p:val>
                                        </p:tav>
                                        <p:tav tm="100000">
                                          <p:val>
                                            <p:strVal val="#ppt_w"/>
                                          </p:val>
                                        </p:tav>
                                      </p:tavLst>
                                    </p:anim>
                                    <p:anim calcmode="lin" valueType="num">
                                      <p:cBhvr>
                                        <p:cTn id="22" dur="1000" fill="hold"/>
                                        <p:tgtEl>
                                          <p:spTgt spid="1996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0"/>
            <a:ext cx="8229600" cy="990600"/>
          </a:xfrm>
          <a:gradFill>
            <a:gsLst>
              <a:gs pos="0">
                <a:srgbClr val="D6B19C"/>
              </a:gs>
              <a:gs pos="30000">
                <a:srgbClr val="D49E6C"/>
              </a:gs>
              <a:gs pos="70000">
                <a:srgbClr val="A65528"/>
              </a:gs>
              <a:gs pos="100000">
                <a:srgbClr val="663012"/>
              </a:gs>
            </a:gsLst>
            <a:lin ang="5400000" scaled="0"/>
          </a:gradFill>
        </p:spPr>
        <p:txBody>
          <a:bodyPr/>
          <a:lstStyle/>
          <a:p>
            <a:pPr fontAlgn="auto">
              <a:spcAft>
                <a:spcPts val="0"/>
              </a:spcAft>
              <a:defRPr/>
            </a:pPr>
            <a:r>
              <a:rPr lang="en-US" sz="3600" b="1" dirty="0">
                <a:solidFill>
                  <a:srgbClr val="FFFF00"/>
                </a:solidFill>
              </a:rPr>
              <a:t>Powder Production</a:t>
            </a:r>
            <a:r>
              <a:rPr lang="en-US" dirty="0">
                <a:solidFill>
                  <a:srgbClr val="FFFF00"/>
                </a:solidFill>
              </a:rPr>
              <a:t> </a:t>
            </a:r>
          </a:p>
        </p:txBody>
      </p:sp>
      <p:sp>
        <p:nvSpPr>
          <p:cNvPr id="41987" name="Rectangle 3"/>
          <p:cNvSpPr>
            <a:spLocks noGrp="1" noChangeArrowheads="1"/>
          </p:cNvSpPr>
          <p:nvPr>
            <p:ph sz="quarter" idx="1"/>
          </p:nvPr>
        </p:nvSpPr>
        <p:spPr>
          <a:xfrm>
            <a:off x="914400" y="1143000"/>
            <a:ext cx="8250238" cy="5562600"/>
          </a:xfrm>
        </p:spPr>
        <p:txBody>
          <a:bodyPr/>
          <a:lstStyle/>
          <a:p>
            <a:pPr marL="1035050" lvl="1" indent="-577850">
              <a:lnSpc>
                <a:spcPct val="90000"/>
              </a:lnSpc>
              <a:buFont typeface="Wingdings" pitchFamily="2" charset="2"/>
              <a:buChar char="q"/>
            </a:pPr>
            <a:r>
              <a:rPr lang="en-US" sz="3200" b="1" smtClean="0">
                <a:solidFill>
                  <a:srgbClr val="FF0000"/>
                </a:solidFill>
                <a:latin typeface="Calibri" pitchFamily="34" charset="0"/>
                <a:ea typeface="Calibri" pitchFamily="34" charset="0"/>
                <a:cs typeface="Calibri" pitchFamily="34" charset="0"/>
              </a:rPr>
              <a:t>Mechanical:</a:t>
            </a:r>
          </a:p>
          <a:p>
            <a:pPr marL="0" indent="0">
              <a:lnSpc>
                <a:spcPct val="90000"/>
              </a:lnSpc>
              <a:buFont typeface="Wingdings 2" pitchFamily="18" charset="2"/>
              <a:buNone/>
            </a:pPr>
            <a:r>
              <a:rPr lang="en-US" sz="2400" smtClean="0">
                <a:latin typeface="Calibri" pitchFamily="34" charset="0"/>
                <a:ea typeface="Calibri" pitchFamily="34" charset="0"/>
                <a:cs typeface="Calibri" pitchFamily="34" charset="0"/>
              </a:rPr>
              <a:t>        </a:t>
            </a:r>
          </a:p>
        </p:txBody>
      </p:sp>
      <p:pic>
        <p:nvPicPr>
          <p:cNvPr id="41988" name="Picture 4" descr="17"/>
          <p:cNvPicPr>
            <a:picLocks noChangeAspect="1" noChangeArrowheads="1"/>
          </p:cNvPicPr>
          <p:nvPr/>
        </p:nvPicPr>
        <p:blipFill>
          <a:blip r:embed="rId2">
            <a:lum bright="-24000" contrast="30000"/>
          </a:blip>
          <a:srcRect r="28395"/>
          <a:stretch>
            <a:fillRect/>
          </a:stretch>
        </p:blipFill>
        <p:spPr bwMode="auto">
          <a:xfrm>
            <a:off x="685800" y="1905000"/>
            <a:ext cx="7913688" cy="3795713"/>
          </a:xfrm>
          <a:prstGeom prst="rect">
            <a:avLst/>
          </a:prstGeom>
          <a:noFill/>
          <a:ln w="60325">
            <a:solidFill>
              <a:srgbClr val="0000FF"/>
            </a:solidFill>
            <a:miter lim="800000"/>
            <a:headEnd/>
            <a:tailEnd/>
          </a:ln>
        </p:spPr>
      </p:pic>
      <p:sp>
        <p:nvSpPr>
          <p:cNvPr id="41989" name="Text Box 6"/>
          <p:cNvSpPr txBox="1">
            <a:spLocks noChangeArrowheads="1"/>
          </p:cNvSpPr>
          <p:nvPr/>
        </p:nvSpPr>
        <p:spPr bwMode="auto">
          <a:xfrm>
            <a:off x="2438400" y="6080125"/>
            <a:ext cx="4495800" cy="523875"/>
          </a:xfrm>
          <a:prstGeom prst="rect">
            <a:avLst/>
          </a:prstGeom>
          <a:noFill/>
          <a:ln w="9525">
            <a:noFill/>
            <a:miter lim="800000"/>
            <a:headEnd/>
            <a:tailEnd/>
          </a:ln>
        </p:spPr>
        <p:txBody>
          <a:bodyPr>
            <a:spAutoFit/>
          </a:bodyPr>
          <a:lstStyle/>
          <a:p>
            <a:pPr marL="514350" indent="-514350">
              <a:spcBef>
                <a:spcPct val="50000"/>
              </a:spcBef>
              <a:buFontTx/>
              <a:buAutoNum type="alphaLcParenBoth"/>
            </a:pPr>
            <a:r>
              <a:rPr lang="en-US" sz="2800">
                <a:solidFill>
                  <a:srgbClr val="C00000"/>
                </a:solidFill>
                <a:latin typeface="Calibri" pitchFamily="34" charset="0"/>
                <a:ea typeface="Calibri" pitchFamily="34" charset="0"/>
                <a:cs typeface="Calibri" pitchFamily="34" charset="0"/>
              </a:rPr>
              <a:t>Roll crusher  (b) Ball mill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49300" y="698500"/>
            <a:ext cx="7620000" cy="531813"/>
          </a:xfrm>
          <a:prstGeom prst="rect">
            <a:avLst/>
          </a:prstGeom>
          <a:noFill/>
          <a:ln w="9525">
            <a:noFill/>
            <a:miter lim="800000"/>
            <a:headEnd/>
            <a:tailEnd/>
          </a:ln>
        </p:spPr>
        <p:txBody>
          <a:bodyPr lIns="92075" tIns="46038" rIns="92075" bIns="46038">
            <a:spAutoFit/>
          </a:bodyPr>
          <a:lstStyle/>
          <a:p>
            <a:pPr algn="ctr">
              <a:lnSpc>
                <a:spcPct val="80000"/>
              </a:lnSpc>
            </a:pPr>
            <a:r>
              <a:rPr lang="en-US" sz="2800">
                <a:solidFill>
                  <a:srgbClr val="FFFF66"/>
                </a:solidFill>
              </a:rPr>
              <a:t>Sioux City, Iowa</a:t>
            </a:r>
            <a:r>
              <a:rPr lang="en-US" sz="3600">
                <a:solidFill>
                  <a:srgbClr val="FFFF66"/>
                </a:solidFill>
              </a:rPr>
              <a:t>, </a:t>
            </a:r>
            <a:r>
              <a:rPr lang="en-US" sz="2800">
                <a:solidFill>
                  <a:srgbClr val="FFFF66"/>
                </a:solidFill>
              </a:rPr>
              <a:t>July 19, 1989</a:t>
            </a:r>
          </a:p>
        </p:txBody>
      </p:sp>
      <p:pic>
        <p:nvPicPr>
          <p:cNvPr id="208900" name="Picture 4"/>
          <p:cNvPicPr>
            <a:picLocks noChangeArrowheads="1"/>
          </p:cNvPicPr>
          <p:nvPr/>
        </p:nvPicPr>
        <p:blipFill>
          <a:blip r:embed="rId3"/>
          <a:srcRect/>
          <a:stretch>
            <a:fillRect/>
          </a:stretch>
        </p:blipFill>
        <p:spPr bwMode="auto">
          <a:xfrm>
            <a:off x="3086100" y="1295400"/>
            <a:ext cx="5753100" cy="2298700"/>
          </a:xfrm>
          <a:prstGeom prst="rect">
            <a:avLst/>
          </a:prstGeom>
          <a:noFill/>
          <a:ln w="9525">
            <a:noFill/>
            <a:miter lim="800000"/>
            <a:headEnd/>
            <a:tailEnd/>
          </a:ln>
        </p:spPr>
      </p:pic>
      <p:sp>
        <p:nvSpPr>
          <p:cNvPr id="208903" name="Text Box 7"/>
          <p:cNvSpPr txBox="1">
            <a:spLocks noChangeArrowheads="1"/>
          </p:cNvSpPr>
          <p:nvPr/>
        </p:nvSpPr>
        <p:spPr bwMode="auto">
          <a:xfrm>
            <a:off x="631825" y="1266825"/>
            <a:ext cx="2424113" cy="1920875"/>
          </a:xfrm>
          <a:prstGeom prst="rect">
            <a:avLst/>
          </a:prstGeom>
          <a:noFill/>
          <a:ln w="12700">
            <a:noFill/>
            <a:miter lim="800000"/>
            <a:headEnd type="none" w="sm" len="sm"/>
            <a:tailEnd type="none" w="sm" len="sm"/>
          </a:ln>
        </p:spPr>
        <p:txBody>
          <a:bodyPr>
            <a:spAutoFit/>
          </a:bodyPr>
          <a:lstStyle/>
          <a:p>
            <a:r>
              <a:rPr lang="en-US" sz="2000"/>
              <a:t>A defect that went undetected in an engine disk was responsible for the crash of United Flight 232. </a:t>
            </a:r>
          </a:p>
        </p:txBody>
      </p:sp>
      <p:pic>
        <p:nvPicPr>
          <p:cNvPr id="208904" name="Picture 8"/>
          <p:cNvPicPr>
            <a:picLocks noChangeArrowheads="1"/>
          </p:cNvPicPr>
          <p:nvPr/>
        </p:nvPicPr>
        <p:blipFill>
          <a:blip r:embed="rId4"/>
          <a:srcRect/>
          <a:stretch>
            <a:fillRect/>
          </a:stretch>
        </p:blipFill>
        <p:spPr bwMode="auto">
          <a:xfrm>
            <a:off x="3606800" y="3746500"/>
            <a:ext cx="5194300" cy="2438400"/>
          </a:xfrm>
          <a:prstGeom prst="rect">
            <a:avLst/>
          </a:prstGeom>
          <a:noFill/>
          <a:ln w="9525">
            <a:noFill/>
            <a:miter lim="800000"/>
            <a:headEnd/>
            <a:tailEnd/>
          </a:ln>
        </p:spPr>
      </p:pic>
      <p:pic>
        <p:nvPicPr>
          <p:cNvPr id="208899" name="Picture 3"/>
          <p:cNvPicPr>
            <a:picLocks noChangeArrowheads="1"/>
          </p:cNvPicPr>
          <p:nvPr/>
        </p:nvPicPr>
        <p:blipFill>
          <a:blip r:embed="rId5"/>
          <a:srcRect/>
          <a:stretch>
            <a:fillRect/>
          </a:stretch>
        </p:blipFill>
        <p:spPr bwMode="auto">
          <a:xfrm>
            <a:off x="673100" y="3302000"/>
            <a:ext cx="4168775" cy="2728913"/>
          </a:xfrm>
          <a:prstGeom prst="rect">
            <a:avLst/>
          </a:prstGeom>
          <a:noFill/>
          <a:ln w="9525">
            <a:noFill/>
            <a:miter lim="800000"/>
            <a:headEnd/>
            <a:tailEnd/>
          </a:ln>
        </p:spPr>
      </p:pic>
      <p:sp>
        <p:nvSpPr>
          <p:cNvPr id="29703" name="Rectangle 9"/>
          <p:cNvSpPr>
            <a:spLocks noGrp="1" noChangeArrowheads="1"/>
          </p:cNvSpPr>
          <p:nvPr>
            <p:ph type="title" idx="4294967295"/>
          </p:nvPr>
        </p:nvSpPr>
        <p:spPr>
          <a:xfrm>
            <a:off x="990600" y="0"/>
            <a:ext cx="7162800" cy="1143000"/>
          </a:xfrm>
        </p:spPr>
        <p:txBody>
          <a:bodyPr/>
          <a:lstStyle/>
          <a:p>
            <a:r>
              <a:rPr lang="en-US" dirty="0" smtClean="0">
                <a:solidFill>
                  <a:srgbClr val="FF0000"/>
                </a:solidFill>
              </a:rPr>
              <a:t>Crash of United Flight 232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8903"/>
                                        </p:tgtEl>
                                        <p:attrNameLst>
                                          <p:attrName>style.visibility</p:attrName>
                                        </p:attrNameLst>
                                      </p:cBhvr>
                                      <p:to>
                                        <p:strVal val="visible"/>
                                      </p:to>
                                    </p:set>
                                    <p:animEffect transition="in" filter="strips(downRight)">
                                      <p:cBhvr>
                                        <p:cTn id="7" dur="500"/>
                                        <p:tgtEl>
                                          <p:spTgt spid="20890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8900"/>
                                        </p:tgtEl>
                                        <p:attrNameLst>
                                          <p:attrName>style.visibility</p:attrName>
                                        </p:attrNameLst>
                                      </p:cBhvr>
                                      <p:to>
                                        <p:strVal val="visible"/>
                                      </p:to>
                                    </p:set>
                                    <p:anim calcmode="lin" valueType="num">
                                      <p:cBhvr>
                                        <p:cTn id="11" dur="1000" fill="hold"/>
                                        <p:tgtEl>
                                          <p:spTgt spid="208900"/>
                                        </p:tgtEl>
                                        <p:attrNameLst>
                                          <p:attrName>ppt_w</p:attrName>
                                        </p:attrNameLst>
                                      </p:cBhvr>
                                      <p:tavLst>
                                        <p:tav tm="0">
                                          <p:val>
                                            <p:fltVal val="0"/>
                                          </p:val>
                                        </p:tav>
                                        <p:tav tm="100000">
                                          <p:val>
                                            <p:strVal val="#ppt_w"/>
                                          </p:val>
                                        </p:tav>
                                      </p:tavLst>
                                    </p:anim>
                                    <p:anim calcmode="lin" valueType="num">
                                      <p:cBhvr>
                                        <p:cTn id="12" dur="1000" fill="hold"/>
                                        <p:tgtEl>
                                          <p:spTgt spid="208900"/>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08904"/>
                                        </p:tgtEl>
                                        <p:attrNameLst>
                                          <p:attrName>style.visibility</p:attrName>
                                        </p:attrNameLst>
                                      </p:cBhvr>
                                      <p:to>
                                        <p:strVal val="visible"/>
                                      </p:to>
                                    </p:set>
                                    <p:anim calcmode="lin" valueType="num">
                                      <p:cBhvr>
                                        <p:cTn id="16" dur="1000" fill="hold"/>
                                        <p:tgtEl>
                                          <p:spTgt spid="208904"/>
                                        </p:tgtEl>
                                        <p:attrNameLst>
                                          <p:attrName>ppt_w</p:attrName>
                                        </p:attrNameLst>
                                      </p:cBhvr>
                                      <p:tavLst>
                                        <p:tav tm="0">
                                          <p:val>
                                            <p:fltVal val="0"/>
                                          </p:val>
                                        </p:tav>
                                        <p:tav tm="100000">
                                          <p:val>
                                            <p:strVal val="#ppt_w"/>
                                          </p:val>
                                        </p:tav>
                                      </p:tavLst>
                                    </p:anim>
                                    <p:anim calcmode="lin" valueType="num">
                                      <p:cBhvr>
                                        <p:cTn id="17" dur="1000" fill="hold"/>
                                        <p:tgtEl>
                                          <p:spTgt spid="208904"/>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3" presetClass="entr" presetSubtype="16" fill="hold" nodeType="afterEffect">
                                  <p:stCondLst>
                                    <p:cond delay="0"/>
                                  </p:stCondLst>
                                  <p:childTnLst>
                                    <p:set>
                                      <p:cBhvr>
                                        <p:cTn id="20" dur="1" fill="hold">
                                          <p:stCondLst>
                                            <p:cond delay="0"/>
                                          </p:stCondLst>
                                        </p:cTn>
                                        <p:tgtEl>
                                          <p:spTgt spid="208899"/>
                                        </p:tgtEl>
                                        <p:attrNameLst>
                                          <p:attrName>style.visibility</p:attrName>
                                        </p:attrNameLst>
                                      </p:cBhvr>
                                      <p:to>
                                        <p:strVal val="visible"/>
                                      </p:to>
                                    </p:set>
                                    <p:anim calcmode="lin" valueType="num">
                                      <p:cBhvr>
                                        <p:cTn id="21" dur="1000" fill="hold"/>
                                        <p:tgtEl>
                                          <p:spTgt spid="208899"/>
                                        </p:tgtEl>
                                        <p:attrNameLst>
                                          <p:attrName>ppt_w</p:attrName>
                                        </p:attrNameLst>
                                      </p:cBhvr>
                                      <p:tavLst>
                                        <p:tav tm="0">
                                          <p:val>
                                            <p:fltVal val="0"/>
                                          </p:val>
                                        </p:tav>
                                        <p:tav tm="100000">
                                          <p:val>
                                            <p:strVal val="#ppt_w"/>
                                          </p:val>
                                        </p:tav>
                                      </p:tavLst>
                                    </p:anim>
                                    <p:anim calcmode="lin" valueType="num">
                                      <p:cBhvr>
                                        <p:cTn id="22" dur="1000" fill="hold"/>
                                        <p:tgtEl>
                                          <p:spTgt spid="2088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0"/>
            <a:ext cx="7162800" cy="1143000"/>
          </a:xfrm>
        </p:spPr>
        <p:txBody>
          <a:bodyPr/>
          <a:lstStyle/>
          <a:p>
            <a:r>
              <a:rPr lang="en-US" smtClean="0"/>
              <a:t>Pressure Vessel Inspection</a:t>
            </a:r>
          </a:p>
        </p:txBody>
      </p:sp>
      <p:pic>
        <p:nvPicPr>
          <p:cNvPr id="197636" name="Picture 4" descr="film-inside-vessel"/>
          <p:cNvPicPr>
            <a:picLocks noChangeAspect="1" noChangeArrowheads="1"/>
          </p:cNvPicPr>
          <p:nvPr/>
        </p:nvPicPr>
        <p:blipFill>
          <a:blip r:embed="rId3"/>
          <a:srcRect/>
          <a:stretch>
            <a:fillRect/>
          </a:stretch>
        </p:blipFill>
        <p:spPr bwMode="auto">
          <a:xfrm>
            <a:off x="4724400" y="965200"/>
            <a:ext cx="3924300" cy="3257550"/>
          </a:xfrm>
          <a:prstGeom prst="rect">
            <a:avLst/>
          </a:prstGeom>
          <a:noFill/>
          <a:ln w="9525">
            <a:noFill/>
            <a:miter lim="800000"/>
            <a:headEnd/>
            <a:tailEnd/>
          </a:ln>
        </p:spPr>
      </p:pic>
      <p:pic>
        <p:nvPicPr>
          <p:cNvPr id="197637" name="Picture 5" descr="isotope-radiography-pressure-vessel"/>
          <p:cNvPicPr>
            <a:picLocks noChangeAspect="1" noChangeArrowheads="1"/>
          </p:cNvPicPr>
          <p:nvPr/>
        </p:nvPicPr>
        <p:blipFill>
          <a:blip r:embed="rId4"/>
          <a:srcRect/>
          <a:stretch>
            <a:fillRect/>
          </a:stretch>
        </p:blipFill>
        <p:spPr bwMode="auto">
          <a:xfrm>
            <a:off x="1320800" y="3133725"/>
            <a:ext cx="4419600" cy="3314700"/>
          </a:xfrm>
          <a:prstGeom prst="rect">
            <a:avLst/>
          </a:prstGeom>
          <a:noFill/>
          <a:ln w="9525">
            <a:noFill/>
            <a:miter lim="800000"/>
            <a:headEnd/>
            <a:tailEnd/>
          </a:ln>
        </p:spPr>
      </p:pic>
      <p:sp>
        <p:nvSpPr>
          <p:cNvPr id="197643" name="Text Box 11"/>
          <p:cNvSpPr txBox="1">
            <a:spLocks noChangeArrowheads="1"/>
          </p:cNvSpPr>
          <p:nvPr/>
        </p:nvSpPr>
        <p:spPr bwMode="auto">
          <a:xfrm>
            <a:off x="466725" y="911225"/>
            <a:ext cx="4154488" cy="2225675"/>
          </a:xfrm>
          <a:prstGeom prst="rect">
            <a:avLst/>
          </a:prstGeom>
          <a:noFill/>
          <a:ln w="12700">
            <a:noFill/>
            <a:miter lim="800000"/>
            <a:headEnd type="none" w="sm" len="sm"/>
            <a:tailEnd type="none" w="sm" len="sm"/>
          </a:ln>
        </p:spPr>
        <p:txBody>
          <a:bodyPr>
            <a:spAutoFit/>
          </a:bodyPr>
          <a:lstStyle/>
          <a:p>
            <a:r>
              <a:rPr lang="en-US" sz="2000"/>
              <a:t>The failure of a pressure vessel can result in the rapid release of a large amount of energy.  To protect against this dangerous event, the tanks are inspected using radiography and ultrasonic testing.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97643"/>
                                        </p:tgtEl>
                                        <p:attrNameLst>
                                          <p:attrName>style.visibility</p:attrName>
                                        </p:attrNameLst>
                                      </p:cBhvr>
                                      <p:to>
                                        <p:strVal val="visible"/>
                                      </p:to>
                                    </p:set>
                                    <p:animEffect transition="in" filter="strips(downRight)">
                                      <p:cBhvr>
                                        <p:cTn id="7" dur="500"/>
                                        <p:tgtEl>
                                          <p:spTgt spid="197643"/>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97636"/>
                                        </p:tgtEl>
                                        <p:attrNameLst>
                                          <p:attrName>style.visibility</p:attrName>
                                        </p:attrNameLst>
                                      </p:cBhvr>
                                      <p:to>
                                        <p:strVal val="visible"/>
                                      </p:to>
                                    </p:set>
                                    <p:anim calcmode="lin" valueType="num">
                                      <p:cBhvr>
                                        <p:cTn id="11" dur="1000" fill="hold"/>
                                        <p:tgtEl>
                                          <p:spTgt spid="197636"/>
                                        </p:tgtEl>
                                        <p:attrNameLst>
                                          <p:attrName>ppt_w</p:attrName>
                                        </p:attrNameLst>
                                      </p:cBhvr>
                                      <p:tavLst>
                                        <p:tav tm="0">
                                          <p:val>
                                            <p:strVal val="#ppt_w*0.70"/>
                                          </p:val>
                                        </p:tav>
                                        <p:tav tm="100000">
                                          <p:val>
                                            <p:strVal val="#ppt_w"/>
                                          </p:val>
                                        </p:tav>
                                      </p:tavLst>
                                    </p:anim>
                                    <p:anim calcmode="lin" valueType="num">
                                      <p:cBhvr>
                                        <p:cTn id="12" dur="1000" fill="hold"/>
                                        <p:tgtEl>
                                          <p:spTgt spid="197636"/>
                                        </p:tgtEl>
                                        <p:attrNameLst>
                                          <p:attrName>ppt_h</p:attrName>
                                        </p:attrNameLst>
                                      </p:cBhvr>
                                      <p:tavLst>
                                        <p:tav tm="0">
                                          <p:val>
                                            <p:strVal val="#ppt_h"/>
                                          </p:val>
                                        </p:tav>
                                        <p:tav tm="100000">
                                          <p:val>
                                            <p:strVal val="#ppt_h"/>
                                          </p:val>
                                        </p:tav>
                                      </p:tavLst>
                                    </p:anim>
                                    <p:animEffect transition="in" filter="fade">
                                      <p:cBhvr>
                                        <p:cTn id="13" dur="1000"/>
                                        <p:tgtEl>
                                          <p:spTgt spid="197636"/>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197637"/>
                                        </p:tgtEl>
                                        <p:attrNameLst>
                                          <p:attrName>style.visibility</p:attrName>
                                        </p:attrNameLst>
                                      </p:cBhvr>
                                      <p:to>
                                        <p:strVal val="visible"/>
                                      </p:to>
                                    </p:set>
                                    <p:anim calcmode="lin" valueType="num">
                                      <p:cBhvr>
                                        <p:cTn id="17" dur="1000" fill="hold"/>
                                        <p:tgtEl>
                                          <p:spTgt spid="197637"/>
                                        </p:tgtEl>
                                        <p:attrNameLst>
                                          <p:attrName>ppt_w</p:attrName>
                                        </p:attrNameLst>
                                      </p:cBhvr>
                                      <p:tavLst>
                                        <p:tav tm="0">
                                          <p:val>
                                            <p:strVal val="#ppt_w*0.70"/>
                                          </p:val>
                                        </p:tav>
                                        <p:tav tm="100000">
                                          <p:val>
                                            <p:strVal val="#ppt_w"/>
                                          </p:val>
                                        </p:tav>
                                      </p:tavLst>
                                    </p:anim>
                                    <p:anim calcmode="lin" valueType="num">
                                      <p:cBhvr>
                                        <p:cTn id="18" dur="1000" fill="hold"/>
                                        <p:tgtEl>
                                          <p:spTgt spid="197637"/>
                                        </p:tgtEl>
                                        <p:attrNameLst>
                                          <p:attrName>ppt_h</p:attrName>
                                        </p:attrNameLst>
                                      </p:cBhvr>
                                      <p:tavLst>
                                        <p:tav tm="0">
                                          <p:val>
                                            <p:strVal val="#ppt_h"/>
                                          </p:val>
                                        </p:tav>
                                        <p:tav tm="100000">
                                          <p:val>
                                            <p:strVal val="#ppt_h"/>
                                          </p:val>
                                        </p:tav>
                                      </p:tavLst>
                                    </p:anim>
                                    <p:animEffect transition="in" filter="fade">
                                      <p:cBhvr>
                                        <p:cTn id="19" dur="10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27300" y="0"/>
            <a:ext cx="3733800" cy="1143000"/>
          </a:xfrm>
        </p:spPr>
        <p:txBody>
          <a:bodyPr/>
          <a:lstStyle/>
          <a:p>
            <a:pPr algn="l"/>
            <a:r>
              <a:rPr lang="en-US" smtClean="0"/>
              <a:t>Rail Inspection</a:t>
            </a:r>
          </a:p>
        </p:txBody>
      </p:sp>
      <p:sp>
        <p:nvSpPr>
          <p:cNvPr id="181256" name="Text Box 8"/>
          <p:cNvSpPr txBox="1">
            <a:spLocks noChangeArrowheads="1"/>
          </p:cNvSpPr>
          <p:nvPr/>
        </p:nvSpPr>
        <p:spPr bwMode="auto">
          <a:xfrm>
            <a:off x="1600200" y="1219200"/>
            <a:ext cx="7086600" cy="396875"/>
          </a:xfrm>
          <a:prstGeom prst="rect">
            <a:avLst/>
          </a:prstGeom>
          <a:noFill/>
          <a:ln w="12700">
            <a:noFill/>
            <a:miter lim="800000"/>
            <a:headEnd type="none" w="sm" len="sm"/>
            <a:tailEnd type="none" w="sm" len="sm"/>
          </a:ln>
          <a:effectLst>
            <a:outerShdw dist="107763" dir="2700000" algn="ctr" rotWithShape="0">
              <a:srgbClr val="00279F"/>
            </a:outerShdw>
          </a:effectLst>
        </p:spPr>
        <p:txBody>
          <a:bodyPr>
            <a:spAutoFit/>
          </a:bodyPr>
          <a:lstStyle/>
          <a:p>
            <a:pPr>
              <a:defRPr/>
            </a:pPr>
            <a:endParaRPr lang="en-US" sz="2000">
              <a:latin typeface="Arial" charset="0"/>
            </a:endParaRPr>
          </a:p>
        </p:txBody>
      </p:sp>
      <p:pic>
        <p:nvPicPr>
          <p:cNvPr id="181253" name="Picture 5" descr="BigCar"/>
          <p:cNvPicPr>
            <a:picLocks noChangeAspect="1" noChangeArrowheads="1"/>
          </p:cNvPicPr>
          <p:nvPr/>
        </p:nvPicPr>
        <p:blipFill>
          <a:blip r:embed="rId3"/>
          <a:srcRect/>
          <a:stretch>
            <a:fillRect/>
          </a:stretch>
        </p:blipFill>
        <p:spPr bwMode="auto">
          <a:xfrm>
            <a:off x="5181600" y="1295400"/>
            <a:ext cx="3124200" cy="2343150"/>
          </a:xfrm>
          <a:prstGeom prst="rect">
            <a:avLst/>
          </a:prstGeom>
          <a:noFill/>
          <a:ln w="9525">
            <a:noFill/>
            <a:miter lim="800000"/>
            <a:headEnd/>
            <a:tailEnd/>
          </a:ln>
        </p:spPr>
      </p:pic>
      <p:pic>
        <p:nvPicPr>
          <p:cNvPr id="181252" name="Picture 4" descr="DataDisplay"/>
          <p:cNvPicPr>
            <a:picLocks noChangeAspect="1" noChangeArrowheads="1"/>
          </p:cNvPicPr>
          <p:nvPr/>
        </p:nvPicPr>
        <p:blipFill>
          <a:blip r:embed="rId4"/>
          <a:srcRect/>
          <a:stretch>
            <a:fillRect/>
          </a:stretch>
        </p:blipFill>
        <p:spPr bwMode="auto">
          <a:xfrm>
            <a:off x="5181600" y="3733800"/>
            <a:ext cx="3124200" cy="2220913"/>
          </a:xfrm>
          <a:prstGeom prst="rect">
            <a:avLst/>
          </a:prstGeom>
          <a:noFill/>
          <a:ln w="9525">
            <a:noFill/>
            <a:miter lim="800000"/>
            <a:headEnd/>
            <a:tailEnd/>
          </a:ln>
        </p:spPr>
      </p:pic>
      <p:grpSp>
        <p:nvGrpSpPr>
          <p:cNvPr id="2" name="Group 12"/>
          <p:cNvGrpSpPr>
            <a:grpSpLocks/>
          </p:cNvGrpSpPr>
          <p:nvPr/>
        </p:nvGrpSpPr>
        <p:grpSpPr bwMode="auto">
          <a:xfrm>
            <a:off x="990600" y="2895600"/>
            <a:ext cx="4038600" cy="3475038"/>
            <a:chOff x="624" y="1824"/>
            <a:chExt cx="2544" cy="2189"/>
          </a:xfrm>
        </p:grpSpPr>
        <p:pic>
          <p:nvPicPr>
            <p:cNvPr id="31752" name="Picture 7" descr="derail"/>
            <p:cNvPicPr>
              <a:picLocks noChangeAspect="1" noChangeArrowheads="1"/>
            </p:cNvPicPr>
            <p:nvPr/>
          </p:nvPicPr>
          <p:blipFill>
            <a:blip r:embed="rId5"/>
            <a:srcRect/>
            <a:stretch>
              <a:fillRect/>
            </a:stretch>
          </p:blipFill>
          <p:spPr bwMode="auto">
            <a:xfrm>
              <a:off x="624" y="1824"/>
              <a:ext cx="2544" cy="1911"/>
            </a:xfrm>
            <a:prstGeom prst="rect">
              <a:avLst/>
            </a:prstGeom>
            <a:noFill/>
            <a:ln w="9525">
              <a:noFill/>
              <a:miter lim="800000"/>
              <a:headEnd/>
              <a:tailEnd/>
            </a:ln>
          </p:spPr>
        </p:pic>
        <p:pic>
          <p:nvPicPr>
            <p:cNvPr id="31753" name="Picture 6" descr="FissureDefect"/>
            <p:cNvPicPr>
              <a:picLocks noChangeAspect="1" noChangeArrowheads="1"/>
            </p:cNvPicPr>
            <p:nvPr/>
          </p:nvPicPr>
          <p:blipFill>
            <a:blip r:embed="rId6"/>
            <a:srcRect/>
            <a:stretch>
              <a:fillRect/>
            </a:stretch>
          </p:blipFill>
          <p:spPr bwMode="auto">
            <a:xfrm>
              <a:off x="624" y="2976"/>
              <a:ext cx="1104" cy="1037"/>
            </a:xfrm>
            <a:prstGeom prst="rect">
              <a:avLst/>
            </a:prstGeom>
            <a:noFill/>
            <a:ln w="9525">
              <a:noFill/>
              <a:miter lim="800000"/>
              <a:headEnd/>
              <a:tailEnd/>
            </a:ln>
          </p:spPr>
        </p:pic>
      </p:grpSp>
      <p:sp>
        <p:nvSpPr>
          <p:cNvPr id="181258" name="Text Box 10"/>
          <p:cNvSpPr txBox="1">
            <a:spLocks noChangeArrowheads="1"/>
          </p:cNvSpPr>
          <p:nvPr/>
        </p:nvSpPr>
        <p:spPr bwMode="auto">
          <a:xfrm>
            <a:off x="914400" y="1219200"/>
            <a:ext cx="4130675" cy="1406525"/>
          </a:xfrm>
          <a:prstGeom prst="rect">
            <a:avLst/>
          </a:prstGeom>
          <a:noFill/>
          <a:ln w="12700">
            <a:noFill/>
            <a:miter lim="800000"/>
            <a:headEnd type="none" w="sm" len="sm"/>
            <a:tailEnd type="none" w="sm" len="sm"/>
          </a:ln>
        </p:spPr>
        <p:txBody>
          <a:bodyPr>
            <a:spAutoFit/>
          </a:bodyPr>
          <a:lstStyle/>
          <a:p>
            <a:pPr>
              <a:lnSpc>
                <a:spcPct val="90000"/>
              </a:lnSpc>
            </a:pPr>
            <a:r>
              <a:rPr lang="en-US" sz="2400"/>
              <a:t>Special cars are used to inspect thousands of miles of rail to find cracks that could lead to a derailment.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1258"/>
                                        </p:tgtEl>
                                        <p:attrNameLst>
                                          <p:attrName>style.visibility</p:attrName>
                                        </p:attrNameLst>
                                      </p:cBhvr>
                                      <p:to>
                                        <p:strVal val="visible"/>
                                      </p:to>
                                    </p:set>
                                    <p:animEffect transition="in" filter="strips(downRight)">
                                      <p:cBhvr>
                                        <p:cTn id="7" dur="500"/>
                                        <p:tgtEl>
                                          <p:spTgt spid="181258"/>
                                        </p:tgtEl>
                                      </p:cBhvr>
                                    </p:animEffect>
                                  </p:childTnLst>
                                </p:cTn>
                              </p:par>
                            </p:childTnLst>
                          </p:cTn>
                        </p:par>
                        <p:par>
                          <p:cTn id="8" fill="hold">
                            <p:stCondLst>
                              <p:cond delay="500"/>
                            </p:stCondLst>
                            <p:childTnLst>
                              <p:par>
                                <p:cTn id="9" presetID="7" presetClass="entr" presetSubtype="8" fill="hold" nodeType="afterEffect">
                                  <p:stCondLst>
                                    <p:cond delay="0"/>
                                  </p:stCondLst>
                                  <p:childTnLst>
                                    <p:set>
                                      <p:cBhvr>
                                        <p:cTn id="10" dur="1" fill="hold">
                                          <p:stCondLst>
                                            <p:cond delay="0"/>
                                          </p:stCondLst>
                                        </p:cTn>
                                        <p:tgtEl>
                                          <p:spTgt spid="181253"/>
                                        </p:tgtEl>
                                        <p:attrNameLst>
                                          <p:attrName>style.visibility</p:attrName>
                                        </p:attrNameLst>
                                      </p:cBhvr>
                                      <p:to>
                                        <p:strVal val="visible"/>
                                      </p:to>
                                    </p:set>
                                    <p:anim calcmode="lin" valueType="num">
                                      <p:cBhvr additive="base">
                                        <p:cTn id="11" dur="2000" fill="hold"/>
                                        <p:tgtEl>
                                          <p:spTgt spid="181253"/>
                                        </p:tgtEl>
                                        <p:attrNameLst>
                                          <p:attrName>ppt_x</p:attrName>
                                        </p:attrNameLst>
                                      </p:cBhvr>
                                      <p:tavLst>
                                        <p:tav tm="0">
                                          <p:val>
                                            <p:strVal val="0-#ppt_w/2"/>
                                          </p:val>
                                        </p:tav>
                                        <p:tav tm="100000">
                                          <p:val>
                                            <p:strVal val="#ppt_x"/>
                                          </p:val>
                                        </p:tav>
                                      </p:tavLst>
                                    </p:anim>
                                    <p:anim calcmode="lin" valueType="num">
                                      <p:cBhvr additive="base">
                                        <p:cTn id="12" dur="2000" fill="hold"/>
                                        <p:tgtEl>
                                          <p:spTgt spid="18125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3" presetClass="entr" presetSubtype="16" fill="hold" nodeType="afterEffect">
                                  <p:stCondLst>
                                    <p:cond delay="0"/>
                                  </p:stCondLst>
                                  <p:childTnLst>
                                    <p:set>
                                      <p:cBhvr>
                                        <p:cTn id="15" dur="1" fill="hold">
                                          <p:stCondLst>
                                            <p:cond delay="0"/>
                                          </p:stCondLst>
                                        </p:cTn>
                                        <p:tgtEl>
                                          <p:spTgt spid="181252"/>
                                        </p:tgtEl>
                                        <p:attrNameLst>
                                          <p:attrName>style.visibility</p:attrName>
                                        </p:attrNameLst>
                                      </p:cBhvr>
                                      <p:to>
                                        <p:strVal val="visible"/>
                                      </p:to>
                                    </p:set>
                                    <p:anim calcmode="lin" valueType="num">
                                      <p:cBhvr>
                                        <p:cTn id="16" dur="2000" fill="hold"/>
                                        <p:tgtEl>
                                          <p:spTgt spid="181252"/>
                                        </p:tgtEl>
                                        <p:attrNameLst>
                                          <p:attrName>ppt_w</p:attrName>
                                        </p:attrNameLst>
                                      </p:cBhvr>
                                      <p:tavLst>
                                        <p:tav tm="0">
                                          <p:val>
                                            <p:fltVal val="0"/>
                                          </p:val>
                                        </p:tav>
                                        <p:tav tm="100000">
                                          <p:val>
                                            <p:strVal val="#ppt_w"/>
                                          </p:val>
                                        </p:tav>
                                      </p:tavLst>
                                    </p:anim>
                                    <p:anim calcmode="lin" valueType="num">
                                      <p:cBhvr>
                                        <p:cTn id="17" dur="2000" fill="hold"/>
                                        <p:tgtEl>
                                          <p:spTgt spid="181252"/>
                                        </p:tgtEl>
                                        <p:attrNameLst>
                                          <p:attrName>ppt_h</p:attrName>
                                        </p:attrNameLst>
                                      </p:cBhvr>
                                      <p:tavLst>
                                        <p:tav tm="0">
                                          <p:val>
                                            <p:fltVal val="0"/>
                                          </p:val>
                                        </p:tav>
                                        <p:tav tm="100000">
                                          <p:val>
                                            <p:strVal val="#ppt_h"/>
                                          </p:val>
                                        </p:tav>
                                      </p:tavLst>
                                    </p:anim>
                                  </p:childTnLst>
                                </p:cTn>
                              </p:par>
                            </p:childTnLst>
                          </p:cTn>
                        </p:par>
                        <p:par>
                          <p:cTn id="18" fill="hold">
                            <p:stCondLst>
                              <p:cond delay="4500"/>
                            </p:stCondLst>
                            <p:childTnLst>
                              <p:par>
                                <p:cTn id="19" presetID="2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fltVal val="0"/>
                                          </p:val>
                                        </p:tav>
                                        <p:tav tm="100000">
                                          <p:val>
                                            <p:strVal val="#ppt_w"/>
                                          </p:val>
                                        </p:tav>
                                      </p:tavLst>
                                    </p:anim>
                                    <p:anim calcmode="lin" valueType="num">
                                      <p:cBhvr>
                                        <p:cTn id="22"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152400"/>
            <a:ext cx="7162800" cy="1143000"/>
          </a:xfrm>
        </p:spPr>
        <p:txBody>
          <a:bodyPr/>
          <a:lstStyle/>
          <a:p>
            <a:r>
              <a:rPr lang="en-US" smtClean="0"/>
              <a:t>Bridge Inspection</a:t>
            </a:r>
          </a:p>
        </p:txBody>
      </p:sp>
      <p:pic>
        <p:nvPicPr>
          <p:cNvPr id="201732" name="Picture 4" descr="silver_bridge"/>
          <p:cNvPicPr>
            <a:picLocks noGrp="1" noChangeAspect="1" noChangeArrowheads="1"/>
          </p:cNvPicPr>
          <p:nvPr>
            <p:ph idx="1"/>
          </p:nvPr>
        </p:nvPicPr>
        <p:blipFill>
          <a:blip r:embed="rId3"/>
          <a:srcRect/>
          <a:stretch>
            <a:fillRect/>
          </a:stretch>
        </p:blipFill>
        <p:spPr>
          <a:xfrm>
            <a:off x="4191000" y="1295400"/>
            <a:ext cx="3810000" cy="2514600"/>
          </a:xfrm>
          <a:noFill/>
        </p:spPr>
      </p:pic>
      <p:sp>
        <p:nvSpPr>
          <p:cNvPr id="201738" name="Text Box 10"/>
          <p:cNvSpPr txBox="1">
            <a:spLocks noChangeArrowheads="1"/>
          </p:cNvSpPr>
          <p:nvPr/>
        </p:nvSpPr>
        <p:spPr bwMode="auto">
          <a:xfrm>
            <a:off x="533400" y="1181100"/>
            <a:ext cx="3581400" cy="5219700"/>
          </a:xfrm>
          <a:prstGeom prst="rect">
            <a:avLst/>
          </a:prstGeom>
          <a:noFill/>
          <a:ln w="12700">
            <a:noFill/>
            <a:miter lim="800000"/>
            <a:headEnd type="none" w="sm" len="sm"/>
            <a:tailEnd type="none" w="sm" len="sm"/>
          </a:ln>
        </p:spPr>
        <p:txBody>
          <a:bodyPr>
            <a:spAutoFit/>
          </a:bodyPr>
          <a:lstStyle/>
          <a:p>
            <a:pPr marL="177800" indent="-177800">
              <a:lnSpc>
                <a:spcPct val="90000"/>
              </a:lnSpc>
              <a:spcBef>
                <a:spcPct val="40000"/>
              </a:spcBef>
              <a:buFontTx/>
              <a:buChar char="•"/>
            </a:pPr>
            <a:r>
              <a:rPr lang="en-US" sz="2000"/>
              <a:t>The US has 578,000 highway bridges.</a:t>
            </a:r>
          </a:p>
          <a:p>
            <a:pPr marL="177800" indent="-177800">
              <a:lnSpc>
                <a:spcPct val="90000"/>
              </a:lnSpc>
              <a:spcBef>
                <a:spcPct val="40000"/>
              </a:spcBef>
              <a:buFontTx/>
              <a:buChar char="•"/>
            </a:pPr>
            <a:r>
              <a:rPr lang="en-US" sz="2000"/>
              <a:t>Corrosion, cracking and other damage can all affect a bridge’s performance.</a:t>
            </a:r>
          </a:p>
          <a:p>
            <a:pPr marL="177800" indent="-177800">
              <a:lnSpc>
                <a:spcPct val="90000"/>
              </a:lnSpc>
              <a:spcBef>
                <a:spcPct val="40000"/>
              </a:spcBef>
              <a:buFontTx/>
              <a:buChar char="•"/>
            </a:pPr>
            <a:r>
              <a:rPr lang="en-US" sz="2000"/>
              <a:t>The collapse of the Silver Bridge in 1967 resulted in loss of 47 lives.</a:t>
            </a:r>
          </a:p>
          <a:p>
            <a:pPr marL="177800" indent="-177800">
              <a:lnSpc>
                <a:spcPct val="90000"/>
              </a:lnSpc>
              <a:spcBef>
                <a:spcPct val="40000"/>
              </a:spcBef>
              <a:buFontTx/>
              <a:buChar char="•"/>
            </a:pPr>
            <a:r>
              <a:rPr lang="en-US" sz="2000"/>
              <a:t>Bridges get a visual inspection about every 2 years.</a:t>
            </a:r>
          </a:p>
          <a:p>
            <a:pPr marL="177800" indent="-177800">
              <a:lnSpc>
                <a:spcPct val="90000"/>
              </a:lnSpc>
              <a:spcBef>
                <a:spcPct val="40000"/>
              </a:spcBef>
              <a:buFontTx/>
              <a:buChar char="•"/>
            </a:pPr>
            <a:r>
              <a:rPr lang="en-US" sz="2000"/>
              <a:t>Some bridges are fitted with acoustic emission sensors that “listen” for sounds of cracks growing. </a:t>
            </a:r>
          </a:p>
          <a:p>
            <a:pPr marL="177800" indent="-177800">
              <a:buFontTx/>
              <a:buChar char="•"/>
            </a:pPr>
            <a:endParaRPr lang="en-US"/>
          </a:p>
        </p:txBody>
      </p:sp>
      <p:pic>
        <p:nvPicPr>
          <p:cNvPr id="201734" name="Picture 6" descr="Bridge_Visual"/>
          <p:cNvPicPr>
            <a:picLocks noChangeAspect="1" noChangeArrowheads="1"/>
          </p:cNvPicPr>
          <p:nvPr/>
        </p:nvPicPr>
        <p:blipFill>
          <a:blip r:embed="rId4"/>
          <a:srcRect/>
          <a:stretch>
            <a:fillRect/>
          </a:stretch>
        </p:blipFill>
        <p:spPr bwMode="auto">
          <a:xfrm>
            <a:off x="5854700" y="3048000"/>
            <a:ext cx="2895600" cy="1927225"/>
          </a:xfrm>
          <a:prstGeom prst="rect">
            <a:avLst/>
          </a:prstGeom>
          <a:noFill/>
          <a:ln w="9525">
            <a:noFill/>
            <a:miter lim="800000"/>
            <a:headEnd/>
            <a:tailEnd/>
          </a:ln>
        </p:spPr>
      </p:pic>
      <p:pic>
        <p:nvPicPr>
          <p:cNvPr id="201735" name="Picture 7" descr="AE_Bridge_Inspection"/>
          <p:cNvPicPr>
            <a:picLocks noChangeAspect="1" noChangeArrowheads="1"/>
          </p:cNvPicPr>
          <p:nvPr/>
        </p:nvPicPr>
        <p:blipFill>
          <a:blip r:embed="rId5"/>
          <a:srcRect/>
          <a:stretch>
            <a:fillRect/>
          </a:stretch>
        </p:blipFill>
        <p:spPr bwMode="auto">
          <a:xfrm>
            <a:off x="4267200" y="4508500"/>
            <a:ext cx="3076575" cy="2068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1738"/>
                                        </p:tgtEl>
                                        <p:attrNameLst>
                                          <p:attrName>style.visibility</p:attrName>
                                        </p:attrNameLst>
                                      </p:cBhvr>
                                      <p:to>
                                        <p:strVal val="visible"/>
                                      </p:to>
                                    </p:set>
                                    <p:animEffect transition="in" filter="strips(downRight)">
                                      <p:cBhvr>
                                        <p:cTn id="7" dur="500"/>
                                        <p:tgtEl>
                                          <p:spTgt spid="201738"/>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01732"/>
                                        </p:tgtEl>
                                        <p:attrNameLst>
                                          <p:attrName>style.visibility</p:attrName>
                                        </p:attrNameLst>
                                      </p:cBhvr>
                                      <p:to>
                                        <p:strVal val="visible"/>
                                      </p:to>
                                    </p:set>
                                    <p:animEffect transition="in" filter="randombar(vertical)">
                                      <p:cBhvr>
                                        <p:cTn id="11" dur="1000"/>
                                        <p:tgtEl>
                                          <p:spTgt spid="201732"/>
                                        </p:tgtEl>
                                      </p:cBhvr>
                                    </p:animEffect>
                                  </p:childTnLst>
                                </p:cTn>
                              </p:par>
                            </p:childTnLst>
                          </p:cTn>
                        </p:par>
                        <p:par>
                          <p:cTn id="12" fill="hold">
                            <p:stCondLst>
                              <p:cond delay="1500"/>
                            </p:stCondLst>
                            <p:childTnLst>
                              <p:par>
                                <p:cTn id="13" presetID="14" presetClass="entr" presetSubtype="5" fill="hold" nodeType="afterEffect">
                                  <p:stCondLst>
                                    <p:cond delay="0"/>
                                  </p:stCondLst>
                                  <p:childTnLst>
                                    <p:set>
                                      <p:cBhvr>
                                        <p:cTn id="14" dur="1" fill="hold">
                                          <p:stCondLst>
                                            <p:cond delay="0"/>
                                          </p:stCondLst>
                                        </p:cTn>
                                        <p:tgtEl>
                                          <p:spTgt spid="201734"/>
                                        </p:tgtEl>
                                        <p:attrNameLst>
                                          <p:attrName>style.visibility</p:attrName>
                                        </p:attrNameLst>
                                      </p:cBhvr>
                                      <p:to>
                                        <p:strVal val="visible"/>
                                      </p:to>
                                    </p:set>
                                    <p:animEffect transition="in" filter="randombar(vertical)">
                                      <p:cBhvr>
                                        <p:cTn id="15" dur="1000"/>
                                        <p:tgtEl>
                                          <p:spTgt spid="201734"/>
                                        </p:tgtEl>
                                      </p:cBhvr>
                                    </p:animEffect>
                                  </p:childTnLst>
                                </p:cTn>
                              </p:par>
                            </p:childTnLst>
                          </p:cTn>
                        </p:par>
                        <p:par>
                          <p:cTn id="16" fill="hold">
                            <p:stCondLst>
                              <p:cond delay="2500"/>
                            </p:stCondLst>
                            <p:childTnLst>
                              <p:par>
                                <p:cTn id="17" presetID="14" presetClass="entr" presetSubtype="5" fill="hold" nodeType="afterEffect">
                                  <p:stCondLst>
                                    <p:cond delay="0"/>
                                  </p:stCondLst>
                                  <p:childTnLst>
                                    <p:set>
                                      <p:cBhvr>
                                        <p:cTn id="18" dur="1" fill="hold">
                                          <p:stCondLst>
                                            <p:cond delay="0"/>
                                          </p:stCondLst>
                                        </p:cTn>
                                        <p:tgtEl>
                                          <p:spTgt spid="201735"/>
                                        </p:tgtEl>
                                        <p:attrNameLst>
                                          <p:attrName>style.visibility</p:attrName>
                                        </p:attrNameLst>
                                      </p:cBhvr>
                                      <p:to>
                                        <p:strVal val="visible"/>
                                      </p:to>
                                    </p:set>
                                    <p:animEffect transition="in" filter="randombar(vertical)">
                                      <p:cBhvr>
                                        <p:cTn id="19" dur="1000"/>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8" grpId="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9208" name="Picture 8" descr="PipeXray"/>
          <p:cNvPicPr>
            <a:picLocks noGrp="1" noChangeAspect="1" noChangeArrowheads="1"/>
          </p:cNvPicPr>
          <p:nvPr>
            <p:ph/>
          </p:nvPr>
        </p:nvPicPr>
        <p:blipFill>
          <a:blip r:embed="rId3"/>
          <a:srcRect/>
          <a:stretch>
            <a:fillRect/>
          </a:stretch>
        </p:blipFill>
        <p:spPr>
          <a:xfrm>
            <a:off x="5105400" y="3917950"/>
            <a:ext cx="3314700" cy="2382838"/>
          </a:xfrm>
          <a:noFill/>
        </p:spPr>
      </p:pic>
      <p:pic>
        <p:nvPicPr>
          <p:cNvPr id="179210" name="Picture 10" descr="PipeCrawler"/>
          <p:cNvPicPr>
            <a:picLocks noChangeAspect="1" noChangeArrowheads="1"/>
          </p:cNvPicPr>
          <p:nvPr/>
        </p:nvPicPr>
        <p:blipFill>
          <a:blip r:embed="rId4"/>
          <a:srcRect/>
          <a:stretch>
            <a:fillRect/>
          </a:stretch>
        </p:blipFill>
        <p:spPr bwMode="auto">
          <a:xfrm>
            <a:off x="5105400" y="914400"/>
            <a:ext cx="3333750" cy="2406650"/>
          </a:xfrm>
          <a:prstGeom prst="rect">
            <a:avLst/>
          </a:prstGeom>
          <a:noFill/>
          <a:ln w="9525">
            <a:noFill/>
            <a:miter lim="800000"/>
            <a:headEnd/>
            <a:tailEnd/>
          </a:ln>
        </p:spPr>
      </p:pic>
      <p:pic>
        <p:nvPicPr>
          <p:cNvPr id="179212" name="Picture 12" descr="art02"/>
          <p:cNvPicPr>
            <a:picLocks noChangeAspect="1" noChangeArrowheads="1"/>
          </p:cNvPicPr>
          <p:nvPr/>
        </p:nvPicPr>
        <p:blipFill>
          <a:blip r:embed="rId5"/>
          <a:srcRect/>
          <a:stretch>
            <a:fillRect/>
          </a:stretch>
        </p:blipFill>
        <p:spPr bwMode="auto">
          <a:xfrm>
            <a:off x="812800" y="2833688"/>
            <a:ext cx="3814763" cy="2305050"/>
          </a:xfrm>
          <a:prstGeom prst="rect">
            <a:avLst/>
          </a:prstGeom>
          <a:noFill/>
          <a:ln w="9525">
            <a:noFill/>
            <a:miter lim="800000"/>
            <a:headEnd/>
            <a:tailEnd/>
          </a:ln>
        </p:spPr>
      </p:pic>
      <p:sp>
        <p:nvSpPr>
          <p:cNvPr id="33797" name="Rectangle 13"/>
          <p:cNvSpPr>
            <a:spLocks noChangeArrowheads="1"/>
          </p:cNvSpPr>
          <p:nvPr/>
        </p:nvSpPr>
        <p:spPr bwMode="auto">
          <a:xfrm>
            <a:off x="1028700" y="0"/>
            <a:ext cx="7162800" cy="1143000"/>
          </a:xfrm>
          <a:prstGeom prst="rect">
            <a:avLst/>
          </a:prstGeom>
          <a:noFill/>
          <a:ln w="9525">
            <a:noFill/>
            <a:miter lim="800000"/>
            <a:headEnd/>
            <a:tailEnd/>
          </a:ln>
        </p:spPr>
        <p:txBody>
          <a:bodyPr lIns="90488" tIns="44450" rIns="90488" bIns="44450" anchor="ctr"/>
          <a:lstStyle/>
          <a:p>
            <a:pPr algn="ctr">
              <a:lnSpc>
                <a:spcPct val="89000"/>
              </a:lnSpc>
            </a:pPr>
            <a:endParaRPr lang="en-US" sz="3200">
              <a:solidFill>
                <a:schemeClr val="tx2"/>
              </a:solidFill>
            </a:endParaRPr>
          </a:p>
        </p:txBody>
      </p:sp>
      <p:sp>
        <p:nvSpPr>
          <p:cNvPr id="179214" name="Text Box 14"/>
          <p:cNvSpPr txBox="1">
            <a:spLocks noChangeArrowheads="1"/>
          </p:cNvSpPr>
          <p:nvPr/>
        </p:nvSpPr>
        <p:spPr bwMode="auto">
          <a:xfrm>
            <a:off x="708025" y="963613"/>
            <a:ext cx="4379913" cy="1582737"/>
          </a:xfrm>
          <a:prstGeom prst="rect">
            <a:avLst/>
          </a:prstGeom>
          <a:noFill/>
          <a:ln w="12700">
            <a:noFill/>
            <a:miter lim="800000"/>
            <a:headEnd type="none" w="sm" len="sm"/>
            <a:tailEnd type="none" w="sm" len="sm"/>
          </a:ln>
        </p:spPr>
        <p:txBody>
          <a:bodyPr>
            <a:spAutoFit/>
          </a:bodyPr>
          <a:lstStyle/>
          <a:p>
            <a:pPr>
              <a:lnSpc>
                <a:spcPct val="80000"/>
              </a:lnSpc>
            </a:pPr>
            <a:r>
              <a:rPr lang="en-US" sz="2000"/>
              <a:t>NDT is used to inspect pipelines to prevent leaks that could damage the environment.  Visual inspection, radiography and electromagnetic testing are some of the NDT methods used.</a:t>
            </a:r>
            <a:r>
              <a:rPr lang="en-US" sz="2200"/>
              <a:t>    </a:t>
            </a:r>
          </a:p>
        </p:txBody>
      </p:sp>
      <p:sp>
        <p:nvSpPr>
          <p:cNvPr id="179215" name="Text Box 15"/>
          <p:cNvSpPr txBox="1">
            <a:spLocks noChangeArrowheads="1"/>
          </p:cNvSpPr>
          <p:nvPr/>
        </p:nvSpPr>
        <p:spPr bwMode="auto">
          <a:xfrm>
            <a:off x="5108575" y="3324225"/>
            <a:ext cx="3319463" cy="495300"/>
          </a:xfrm>
          <a:prstGeom prst="rect">
            <a:avLst/>
          </a:prstGeom>
          <a:solidFill>
            <a:schemeClr val="tx1"/>
          </a:solidFill>
          <a:ln w="12700">
            <a:solidFill>
              <a:schemeClr val="tx1"/>
            </a:solidFill>
            <a:miter lim="800000"/>
            <a:headEnd type="none" w="sm" len="sm"/>
            <a:tailEnd type="none" w="sm" len="sm"/>
          </a:ln>
        </p:spPr>
        <p:txBody>
          <a:bodyPr>
            <a:spAutoFit/>
          </a:bodyPr>
          <a:lstStyle/>
          <a:p>
            <a:pPr>
              <a:lnSpc>
                <a:spcPct val="80000"/>
              </a:lnSpc>
            </a:pPr>
            <a:r>
              <a:rPr lang="en-US">
                <a:solidFill>
                  <a:srgbClr val="000000"/>
                </a:solidFill>
              </a:rPr>
              <a:t>Remote visual inspection using a robotic crawler.</a:t>
            </a:r>
            <a:r>
              <a:rPr lang="en-US"/>
              <a:t> </a:t>
            </a:r>
          </a:p>
        </p:txBody>
      </p:sp>
      <p:sp>
        <p:nvSpPr>
          <p:cNvPr id="179216" name="Text Box 16"/>
          <p:cNvSpPr txBox="1">
            <a:spLocks noChangeArrowheads="1"/>
          </p:cNvSpPr>
          <p:nvPr/>
        </p:nvSpPr>
        <p:spPr bwMode="auto">
          <a:xfrm>
            <a:off x="5108575" y="6299200"/>
            <a:ext cx="3306763" cy="300038"/>
          </a:xfrm>
          <a:prstGeom prst="rect">
            <a:avLst/>
          </a:prstGeom>
          <a:solidFill>
            <a:schemeClr val="tx1"/>
          </a:solidFill>
          <a:ln w="12700">
            <a:solidFill>
              <a:schemeClr val="tx1"/>
            </a:solidFill>
            <a:miter lim="800000"/>
            <a:headEnd type="none" w="sm" len="sm"/>
            <a:tailEnd type="none" w="sm" len="sm"/>
          </a:ln>
        </p:spPr>
        <p:txBody>
          <a:bodyPr>
            <a:spAutoFit/>
          </a:bodyPr>
          <a:lstStyle/>
          <a:p>
            <a:pPr>
              <a:lnSpc>
                <a:spcPct val="80000"/>
              </a:lnSpc>
            </a:pPr>
            <a:r>
              <a:rPr lang="en-US">
                <a:solidFill>
                  <a:srgbClr val="000000"/>
                </a:solidFill>
              </a:rPr>
              <a:t>Radiography of weld joints.</a:t>
            </a:r>
            <a:r>
              <a:rPr lang="en-US"/>
              <a:t> </a:t>
            </a:r>
          </a:p>
        </p:txBody>
      </p:sp>
      <p:sp>
        <p:nvSpPr>
          <p:cNvPr id="179217" name="Text Box 17"/>
          <p:cNvSpPr txBox="1">
            <a:spLocks noChangeArrowheads="1"/>
          </p:cNvSpPr>
          <p:nvPr/>
        </p:nvSpPr>
        <p:spPr bwMode="auto">
          <a:xfrm>
            <a:off x="815975" y="5140325"/>
            <a:ext cx="3802063" cy="1276350"/>
          </a:xfrm>
          <a:prstGeom prst="rect">
            <a:avLst/>
          </a:prstGeom>
          <a:solidFill>
            <a:schemeClr val="tx1"/>
          </a:solidFill>
          <a:ln w="12700">
            <a:solidFill>
              <a:schemeClr val="tx1"/>
            </a:solidFill>
            <a:miter lim="800000"/>
            <a:headEnd type="none" w="sm" len="sm"/>
            <a:tailEnd type="none" w="sm" len="sm"/>
          </a:ln>
        </p:spPr>
        <p:txBody>
          <a:bodyPr>
            <a:spAutoFit/>
          </a:bodyPr>
          <a:lstStyle/>
          <a:p>
            <a:pPr>
              <a:lnSpc>
                <a:spcPct val="80000"/>
              </a:lnSpc>
            </a:pPr>
            <a:r>
              <a:rPr lang="en-US">
                <a:solidFill>
                  <a:srgbClr val="000000"/>
                </a:solidFill>
              </a:rPr>
              <a:t>Magnetic flux leakage inspection.  This device, known as a pig, is placed in the pipeline and collects data on the condition of the pipe as it is pushed along by whatever is being transported. </a:t>
            </a:r>
            <a:endParaRPr lang="en-US"/>
          </a:p>
        </p:txBody>
      </p:sp>
      <p:sp>
        <p:nvSpPr>
          <p:cNvPr id="33802" name="Rectangle 18"/>
          <p:cNvSpPr>
            <a:spLocks noGrp="1" noChangeArrowheads="1"/>
          </p:cNvSpPr>
          <p:nvPr>
            <p:ph type="title" idx="4294967295"/>
          </p:nvPr>
        </p:nvSpPr>
        <p:spPr>
          <a:xfrm>
            <a:off x="965200" y="0"/>
            <a:ext cx="7162800" cy="1143000"/>
          </a:xfrm>
        </p:spPr>
        <p:txBody>
          <a:bodyPr/>
          <a:lstStyle/>
          <a:p>
            <a:r>
              <a:rPr lang="en-US" smtClean="0"/>
              <a:t>Pipeline Inspection</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79214"/>
                                        </p:tgtEl>
                                        <p:attrNameLst>
                                          <p:attrName>style.visibility</p:attrName>
                                        </p:attrNameLst>
                                      </p:cBhvr>
                                      <p:to>
                                        <p:strVal val="visible"/>
                                      </p:to>
                                    </p:set>
                                    <p:animEffect transition="in" filter="strips(downRight)">
                                      <p:cBhvr>
                                        <p:cTn id="7" dur="500"/>
                                        <p:tgtEl>
                                          <p:spTgt spid="17921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79210"/>
                                        </p:tgtEl>
                                        <p:attrNameLst>
                                          <p:attrName>style.visibility</p:attrName>
                                        </p:attrNameLst>
                                      </p:cBhvr>
                                      <p:to>
                                        <p:strVal val="visible"/>
                                      </p:to>
                                    </p:set>
                                    <p:anim calcmode="lin" valueType="num">
                                      <p:cBhvr>
                                        <p:cTn id="11" dur="1000" fill="hold"/>
                                        <p:tgtEl>
                                          <p:spTgt spid="179210"/>
                                        </p:tgtEl>
                                        <p:attrNameLst>
                                          <p:attrName>ppt_w</p:attrName>
                                        </p:attrNameLst>
                                      </p:cBhvr>
                                      <p:tavLst>
                                        <p:tav tm="0">
                                          <p:val>
                                            <p:strVal val="#ppt_w*0.70"/>
                                          </p:val>
                                        </p:tav>
                                        <p:tav tm="100000">
                                          <p:val>
                                            <p:strVal val="#ppt_w"/>
                                          </p:val>
                                        </p:tav>
                                      </p:tavLst>
                                    </p:anim>
                                    <p:anim calcmode="lin" valueType="num">
                                      <p:cBhvr>
                                        <p:cTn id="12" dur="1000" fill="hold"/>
                                        <p:tgtEl>
                                          <p:spTgt spid="179210"/>
                                        </p:tgtEl>
                                        <p:attrNameLst>
                                          <p:attrName>ppt_h</p:attrName>
                                        </p:attrNameLst>
                                      </p:cBhvr>
                                      <p:tavLst>
                                        <p:tav tm="0">
                                          <p:val>
                                            <p:strVal val="#ppt_h"/>
                                          </p:val>
                                        </p:tav>
                                        <p:tav tm="100000">
                                          <p:val>
                                            <p:strVal val="#ppt_h"/>
                                          </p:val>
                                        </p:tav>
                                      </p:tavLst>
                                    </p:anim>
                                    <p:animEffect transition="in" filter="fade">
                                      <p:cBhvr>
                                        <p:cTn id="13" dur="1000"/>
                                        <p:tgtEl>
                                          <p:spTgt spid="179210"/>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79215"/>
                                        </p:tgtEl>
                                        <p:attrNameLst>
                                          <p:attrName>style.visibility</p:attrName>
                                        </p:attrNameLst>
                                      </p:cBhvr>
                                      <p:to>
                                        <p:strVal val="visible"/>
                                      </p:to>
                                    </p:set>
                                    <p:animEffect transition="in" filter="slide(fromTop)">
                                      <p:cBhvr>
                                        <p:cTn id="17" dur="500"/>
                                        <p:tgtEl>
                                          <p:spTgt spid="179215"/>
                                        </p:tgtEl>
                                      </p:cBhvr>
                                    </p:animEffect>
                                  </p:childTnLst>
                                </p:cTn>
                              </p:par>
                            </p:childTnLst>
                          </p:cTn>
                        </p:par>
                        <p:par>
                          <p:cTn id="18" fill="hold">
                            <p:stCondLst>
                              <p:cond delay="2000"/>
                            </p:stCondLst>
                            <p:childTnLst>
                              <p:par>
                                <p:cTn id="19" presetID="55" presetClass="entr" presetSubtype="0" fill="hold" nodeType="afterEffect">
                                  <p:stCondLst>
                                    <p:cond delay="0"/>
                                  </p:stCondLst>
                                  <p:childTnLst>
                                    <p:set>
                                      <p:cBhvr>
                                        <p:cTn id="20" dur="1" fill="hold">
                                          <p:stCondLst>
                                            <p:cond delay="0"/>
                                          </p:stCondLst>
                                        </p:cTn>
                                        <p:tgtEl>
                                          <p:spTgt spid="179208"/>
                                        </p:tgtEl>
                                        <p:attrNameLst>
                                          <p:attrName>style.visibility</p:attrName>
                                        </p:attrNameLst>
                                      </p:cBhvr>
                                      <p:to>
                                        <p:strVal val="visible"/>
                                      </p:to>
                                    </p:set>
                                    <p:anim calcmode="lin" valueType="num">
                                      <p:cBhvr>
                                        <p:cTn id="21" dur="1000" fill="hold"/>
                                        <p:tgtEl>
                                          <p:spTgt spid="179208"/>
                                        </p:tgtEl>
                                        <p:attrNameLst>
                                          <p:attrName>ppt_w</p:attrName>
                                        </p:attrNameLst>
                                      </p:cBhvr>
                                      <p:tavLst>
                                        <p:tav tm="0">
                                          <p:val>
                                            <p:strVal val="#ppt_w*0.70"/>
                                          </p:val>
                                        </p:tav>
                                        <p:tav tm="100000">
                                          <p:val>
                                            <p:strVal val="#ppt_w"/>
                                          </p:val>
                                        </p:tav>
                                      </p:tavLst>
                                    </p:anim>
                                    <p:anim calcmode="lin" valueType="num">
                                      <p:cBhvr>
                                        <p:cTn id="22" dur="1000" fill="hold"/>
                                        <p:tgtEl>
                                          <p:spTgt spid="179208"/>
                                        </p:tgtEl>
                                        <p:attrNameLst>
                                          <p:attrName>ppt_h</p:attrName>
                                        </p:attrNameLst>
                                      </p:cBhvr>
                                      <p:tavLst>
                                        <p:tav tm="0">
                                          <p:val>
                                            <p:strVal val="#ppt_h"/>
                                          </p:val>
                                        </p:tav>
                                        <p:tav tm="100000">
                                          <p:val>
                                            <p:strVal val="#ppt_h"/>
                                          </p:val>
                                        </p:tav>
                                      </p:tavLst>
                                    </p:anim>
                                    <p:animEffect transition="in" filter="fade">
                                      <p:cBhvr>
                                        <p:cTn id="23" dur="1000"/>
                                        <p:tgtEl>
                                          <p:spTgt spid="179208"/>
                                        </p:tgtEl>
                                      </p:cBhvr>
                                    </p:animEffect>
                                  </p:childTnLst>
                                </p:cTn>
                              </p:par>
                            </p:childTnLst>
                          </p:cTn>
                        </p:par>
                        <p:par>
                          <p:cTn id="24" fill="hold">
                            <p:stCondLst>
                              <p:cond delay="3000"/>
                            </p:stCondLst>
                            <p:childTnLst>
                              <p:par>
                                <p:cTn id="25" presetID="12" presetClass="entr" presetSubtype="1" fill="hold" grpId="0" nodeType="afterEffect">
                                  <p:stCondLst>
                                    <p:cond delay="0"/>
                                  </p:stCondLst>
                                  <p:childTnLst>
                                    <p:set>
                                      <p:cBhvr>
                                        <p:cTn id="26" dur="1" fill="hold">
                                          <p:stCondLst>
                                            <p:cond delay="0"/>
                                          </p:stCondLst>
                                        </p:cTn>
                                        <p:tgtEl>
                                          <p:spTgt spid="179216"/>
                                        </p:tgtEl>
                                        <p:attrNameLst>
                                          <p:attrName>style.visibility</p:attrName>
                                        </p:attrNameLst>
                                      </p:cBhvr>
                                      <p:to>
                                        <p:strVal val="visible"/>
                                      </p:to>
                                    </p:set>
                                    <p:animEffect transition="in" filter="slide(fromTop)">
                                      <p:cBhvr>
                                        <p:cTn id="27" dur="500"/>
                                        <p:tgtEl>
                                          <p:spTgt spid="179216"/>
                                        </p:tgtEl>
                                      </p:cBhvr>
                                    </p:animEffect>
                                  </p:childTnLst>
                                </p:cTn>
                              </p:par>
                            </p:childTnLst>
                          </p:cTn>
                        </p:par>
                        <p:par>
                          <p:cTn id="28" fill="hold">
                            <p:stCondLst>
                              <p:cond delay="3500"/>
                            </p:stCondLst>
                            <p:childTnLst>
                              <p:par>
                                <p:cTn id="29" presetID="55" presetClass="entr" presetSubtype="0" fill="hold" nodeType="afterEffect">
                                  <p:stCondLst>
                                    <p:cond delay="0"/>
                                  </p:stCondLst>
                                  <p:childTnLst>
                                    <p:set>
                                      <p:cBhvr>
                                        <p:cTn id="30" dur="1" fill="hold">
                                          <p:stCondLst>
                                            <p:cond delay="0"/>
                                          </p:stCondLst>
                                        </p:cTn>
                                        <p:tgtEl>
                                          <p:spTgt spid="179212"/>
                                        </p:tgtEl>
                                        <p:attrNameLst>
                                          <p:attrName>style.visibility</p:attrName>
                                        </p:attrNameLst>
                                      </p:cBhvr>
                                      <p:to>
                                        <p:strVal val="visible"/>
                                      </p:to>
                                    </p:set>
                                    <p:anim calcmode="lin" valueType="num">
                                      <p:cBhvr>
                                        <p:cTn id="31" dur="1000" fill="hold"/>
                                        <p:tgtEl>
                                          <p:spTgt spid="179212"/>
                                        </p:tgtEl>
                                        <p:attrNameLst>
                                          <p:attrName>ppt_w</p:attrName>
                                        </p:attrNameLst>
                                      </p:cBhvr>
                                      <p:tavLst>
                                        <p:tav tm="0">
                                          <p:val>
                                            <p:strVal val="#ppt_w*0.70"/>
                                          </p:val>
                                        </p:tav>
                                        <p:tav tm="100000">
                                          <p:val>
                                            <p:strVal val="#ppt_w"/>
                                          </p:val>
                                        </p:tav>
                                      </p:tavLst>
                                    </p:anim>
                                    <p:anim calcmode="lin" valueType="num">
                                      <p:cBhvr>
                                        <p:cTn id="32" dur="1000" fill="hold"/>
                                        <p:tgtEl>
                                          <p:spTgt spid="179212"/>
                                        </p:tgtEl>
                                        <p:attrNameLst>
                                          <p:attrName>ppt_h</p:attrName>
                                        </p:attrNameLst>
                                      </p:cBhvr>
                                      <p:tavLst>
                                        <p:tav tm="0">
                                          <p:val>
                                            <p:strVal val="#ppt_h"/>
                                          </p:val>
                                        </p:tav>
                                        <p:tav tm="100000">
                                          <p:val>
                                            <p:strVal val="#ppt_h"/>
                                          </p:val>
                                        </p:tav>
                                      </p:tavLst>
                                    </p:anim>
                                    <p:animEffect transition="in" filter="fade">
                                      <p:cBhvr>
                                        <p:cTn id="33" dur="1000"/>
                                        <p:tgtEl>
                                          <p:spTgt spid="179212"/>
                                        </p:tgtEl>
                                      </p:cBhvr>
                                    </p:animEffect>
                                  </p:childTnLst>
                                </p:cTn>
                              </p:par>
                            </p:childTnLst>
                          </p:cTn>
                        </p:par>
                        <p:par>
                          <p:cTn id="34" fill="hold">
                            <p:stCondLst>
                              <p:cond delay="4500"/>
                            </p:stCondLst>
                            <p:childTnLst>
                              <p:par>
                                <p:cTn id="35" presetID="12" presetClass="entr" presetSubtype="1" fill="hold" grpId="0" nodeType="afterEffect">
                                  <p:stCondLst>
                                    <p:cond delay="0"/>
                                  </p:stCondLst>
                                  <p:childTnLst>
                                    <p:set>
                                      <p:cBhvr>
                                        <p:cTn id="36" dur="1" fill="hold">
                                          <p:stCondLst>
                                            <p:cond delay="0"/>
                                          </p:stCondLst>
                                        </p:cTn>
                                        <p:tgtEl>
                                          <p:spTgt spid="179217"/>
                                        </p:tgtEl>
                                        <p:attrNameLst>
                                          <p:attrName>style.visibility</p:attrName>
                                        </p:attrNameLst>
                                      </p:cBhvr>
                                      <p:to>
                                        <p:strVal val="visible"/>
                                      </p:to>
                                    </p:set>
                                    <p:animEffect transition="in" filter="slide(fromTop)">
                                      <p:cBhvr>
                                        <p:cTn id="37" dur="500"/>
                                        <p:tgtEl>
                                          <p:spTgt spid="17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4" grpId="0"/>
      <p:bldP spid="179215" grpId="0" animBg="1"/>
      <p:bldP spid="179216" grpId="0" animBg="1"/>
      <p:bldP spid="179217"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90600" y="177800"/>
            <a:ext cx="7162800" cy="1143000"/>
          </a:xfrm>
        </p:spPr>
        <p:txBody>
          <a:bodyPr/>
          <a:lstStyle/>
          <a:p>
            <a:r>
              <a:rPr lang="en-US" smtClean="0"/>
              <a:t>Special Measurements</a:t>
            </a:r>
          </a:p>
        </p:txBody>
      </p:sp>
      <p:sp>
        <p:nvSpPr>
          <p:cNvPr id="180227" name="Rectangle 3"/>
          <p:cNvSpPr>
            <a:spLocks noGrp="1" noChangeArrowheads="1"/>
          </p:cNvSpPr>
          <p:nvPr>
            <p:ph type="body" idx="1"/>
          </p:nvPr>
        </p:nvSpPr>
        <p:spPr>
          <a:xfrm>
            <a:off x="711200" y="1130300"/>
            <a:ext cx="7772400" cy="1346200"/>
          </a:xfrm>
        </p:spPr>
        <p:txBody>
          <a:bodyPr/>
          <a:lstStyle/>
          <a:p>
            <a:pPr marL="0" indent="0">
              <a:lnSpc>
                <a:spcPct val="80000"/>
              </a:lnSpc>
              <a:buFontTx/>
              <a:buNone/>
            </a:pPr>
            <a:r>
              <a:rPr lang="en-US" sz="2000" smtClean="0"/>
              <a:t>Boeing employees in Philadelphia were given the privilege of evaluating the Liberty Bell for damage using NDT techniques. </a:t>
            </a:r>
            <a:r>
              <a:rPr lang="en-US" sz="2000" smtClean="0">
                <a:cs typeface="Arial" pitchFamily="34" charset="0"/>
              </a:rPr>
              <a:t>Eddy current methods were used to measure the electrical conductivity of the Bell's bronze casing at various points to evaluate its uniformity. </a:t>
            </a:r>
            <a:endParaRPr lang="en-US" sz="2000" smtClean="0"/>
          </a:p>
        </p:txBody>
      </p:sp>
      <p:pic>
        <p:nvPicPr>
          <p:cNvPr id="180228" name="Picture 4" descr="Liberty%20Bell"/>
          <p:cNvPicPr>
            <a:picLocks noChangeAspect="1" noChangeArrowheads="1"/>
          </p:cNvPicPr>
          <p:nvPr/>
        </p:nvPicPr>
        <p:blipFill>
          <a:blip r:embed="rId3"/>
          <a:srcRect/>
          <a:stretch>
            <a:fillRect/>
          </a:stretch>
        </p:blipFill>
        <p:spPr bwMode="auto">
          <a:xfrm>
            <a:off x="804863" y="2616200"/>
            <a:ext cx="3001962" cy="3746500"/>
          </a:xfrm>
          <a:prstGeom prst="rect">
            <a:avLst/>
          </a:prstGeom>
          <a:noFill/>
          <a:ln w="9525">
            <a:noFill/>
            <a:miter lim="800000"/>
            <a:headEnd/>
            <a:tailEnd/>
          </a:ln>
        </p:spPr>
      </p:pic>
      <p:pic>
        <p:nvPicPr>
          <p:cNvPr id="180229" name="Picture 5" descr="bell-5s"/>
          <p:cNvPicPr>
            <a:picLocks noChangeAspect="1" noChangeArrowheads="1"/>
          </p:cNvPicPr>
          <p:nvPr/>
        </p:nvPicPr>
        <p:blipFill>
          <a:blip r:embed="rId4"/>
          <a:srcRect/>
          <a:stretch>
            <a:fillRect/>
          </a:stretch>
        </p:blipFill>
        <p:spPr bwMode="auto">
          <a:xfrm>
            <a:off x="3883025" y="2593975"/>
            <a:ext cx="4402138" cy="3808413"/>
          </a:xfrm>
          <a:prstGeom prst="rect">
            <a:avLst/>
          </a:prstGeom>
          <a:noFill/>
          <a:ln w="9525">
            <a:noFill/>
            <a:miter lim="800000"/>
            <a:headEnd/>
            <a:tailEnd/>
          </a:ln>
        </p:spPr>
      </p:pic>
      <p:sp>
        <p:nvSpPr>
          <p:cNvPr id="7" name="Rectangle 4">
            <a:hlinkClick r:id="rId5"/>
          </p:cNvPr>
          <p:cNvSpPr>
            <a:spLocks noChangeArrowheads="1"/>
          </p:cNvSpPr>
          <p:nvPr/>
        </p:nvSpPr>
        <p:spPr bwMode="auto">
          <a:xfrm>
            <a:off x="5410200" y="6477000"/>
            <a:ext cx="3581400" cy="3048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For more detail contact </a:t>
            </a:r>
            <a:r>
              <a:rPr lang="en-IN" sz="2000" i="1" u="sng" dirty="0">
                <a:solidFill>
                  <a:schemeClr val="accent6">
                    <a:lumMod val="50000"/>
                  </a:schemeClr>
                </a:solidFill>
                <a:latin typeface="Arial" pitchFamily="34" charset="0"/>
                <a:cs typeface="Times New Roman" pitchFamily="18" charset="0"/>
              </a:rPr>
              <a:t>us</a:t>
            </a:r>
            <a:endParaRPr lang="en-IN" sz="2000" i="1" u="sng" dirty="0">
              <a:solidFill>
                <a:schemeClr val="accent6">
                  <a:lumMod val="50000"/>
                </a:schemeClr>
              </a:solidFill>
              <a:latin typeface="Arial" pitchFamily="34" charset="0"/>
              <a:cs typeface="Times New Roman" pitchFamily="18"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strips(downRight)">
                                      <p:cBhvr>
                                        <p:cTn id="7" dur="500"/>
                                        <p:tgtEl>
                                          <p:spTgt spid="18022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0228"/>
                                        </p:tgtEl>
                                        <p:attrNameLst>
                                          <p:attrName>style.visibility</p:attrName>
                                        </p:attrNameLst>
                                      </p:cBhvr>
                                      <p:to>
                                        <p:strVal val="visible"/>
                                      </p:to>
                                    </p:set>
                                    <p:animEffect transition="in" filter="dissolve">
                                      <p:cBhvr>
                                        <p:cTn id="11" dur="500"/>
                                        <p:tgtEl>
                                          <p:spTgt spid="18022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80229"/>
                                        </p:tgtEl>
                                        <p:attrNameLst>
                                          <p:attrName>style.visibility</p:attrName>
                                        </p:attrNameLst>
                                      </p:cBhvr>
                                      <p:to>
                                        <p:strVal val="visible"/>
                                      </p:to>
                                    </p:set>
                                    <p:animEffect transition="in" filter="dissolve">
                                      <p:cBhvr>
                                        <p:cTn id="15" dur="500"/>
                                        <p:tgtEl>
                                          <p:spTgt spid="18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Powder production</a:t>
            </a:r>
            <a:endParaRPr lang="en-IN" dirty="0"/>
          </a:p>
        </p:txBody>
      </p:sp>
      <p:sp>
        <p:nvSpPr>
          <p:cNvPr id="3" name="Content Placeholder 2"/>
          <p:cNvSpPr>
            <a:spLocks noGrp="1"/>
          </p:cNvSpPr>
          <p:nvPr>
            <p:ph idx="1"/>
          </p:nvPr>
        </p:nvSpPr>
        <p:spPr/>
        <p:txBody>
          <a:bodyPr>
            <a:normAutofit lnSpcReduction="10000"/>
          </a:bodyPr>
          <a:lstStyle/>
          <a:p>
            <a:pPr>
              <a:buNone/>
            </a:pPr>
            <a:r>
              <a:rPr lang="en-US" sz="2400" dirty="0" smtClean="0">
                <a:solidFill>
                  <a:srgbClr val="FF0000"/>
                </a:solidFill>
              </a:rPr>
              <a:t>In ball milling methods, the material to be powdered is tumbled or rotated in a container with large number of hard balls</a:t>
            </a:r>
            <a:r>
              <a:rPr lang="en-US" sz="2400" dirty="0" smtClean="0"/>
              <a:t>.</a:t>
            </a:r>
          </a:p>
          <a:p>
            <a:pPr>
              <a:buNone/>
            </a:pPr>
            <a:r>
              <a:rPr lang="en-US" sz="2400" dirty="0" smtClean="0"/>
              <a:t>The speed of container is properly controlled so that the balls hit the material making particles finer and finer.</a:t>
            </a:r>
          </a:p>
          <a:p>
            <a:pPr>
              <a:buNone/>
            </a:pPr>
            <a:r>
              <a:rPr lang="en-US" sz="2400" dirty="0" smtClean="0">
                <a:solidFill>
                  <a:srgbClr val="0070C0"/>
                </a:solidFill>
              </a:rPr>
              <a:t>Milling may be done by dry or wet method. In wet method, a liquid medium such as distilled water ,alcohol, acetone, or stearic acid is used in the drum.</a:t>
            </a:r>
          </a:p>
          <a:p>
            <a:pPr>
              <a:buNone/>
            </a:pPr>
            <a:r>
              <a:rPr lang="en-US" sz="2400" dirty="0" smtClean="0">
                <a:solidFill>
                  <a:srgbClr val="7030A0"/>
                </a:solidFill>
              </a:rPr>
              <a:t>Any type of material can be powdered by milling method. However it is widely used for carbide –metal mixtures.</a:t>
            </a:r>
          </a:p>
          <a:p>
            <a:pPr>
              <a:buNone/>
            </a:pPr>
            <a:r>
              <a:rPr lang="en-US" sz="2400" b="1" dirty="0" smtClean="0"/>
              <a:t>D) shotting:</a:t>
            </a:r>
          </a:p>
          <a:p>
            <a:pPr>
              <a:buNone/>
            </a:pPr>
            <a:r>
              <a:rPr lang="en-US" sz="2400" dirty="0" smtClean="0"/>
              <a:t>In this method molten metal is poured on a vibrating screen and liquid droplets are solidified either in air or a neutral gas.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4923</Words>
  <Application>Microsoft Office PowerPoint</Application>
  <PresentationFormat>On-screen Show (4:3)</PresentationFormat>
  <Paragraphs>476</Paragraphs>
  <Slides>85</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Bitmap Image</vt:lpstr>
      <vt:lpstr>Powder metallurgy</vt:lpstr>
      <vt:lpstr>Co related to chapter</vt:lpstr>
      <vt:lpstr>Introduction</vt:lpstr>
      <vt:lpstr>Steps involved in production of component (processes)</vt:lpstr>
      <vt:lpstr>Steps involved in manufacturing powder metallurgical component </vt:lpstr>
      <vt:lpstr>1) Powder production</vt:lpstr>
      <vt:lpstr>1) Powder production</vt:lpstr>
      <vt:lpstr>Powder Production </vt:lpstr>
      <vt:lpstr>1) Powder production</vt:lpstr>
      <vt:lpstr>1) Powder production</vt:lpstr>
      <vt:lpstr>Powder Production </vt:lpstr>
      <vt:lpstr>Powder Production </vt:lpstr>
      <vt:lpstr>Powder Production </vt:lpstr>
      <vt:lpstr>Gas Atomisation </vt:lpstr>
      <vt:lpstr>Water atomization technique for production of  powders </vt:lpstr>
      <vt:lpstr>1) Powder production</vt:lpstr>
      <vt:lpstr>Characteristic of Metal powder</vt:lpstr>
      <vt:lpstr>2)Mixing or blending</vt:lpstr>
      <vt:lpstr>Mixing or blending</vt:lpstr>
      <vt:lpstr>Mixing or blending</vt:lpstr>
      <vt:lpstr>Blending and Mixing </vt:lpstr>
      <vt:lpstr>Mixing or blending</vt:lpstr>
      <vt:lpstr>3)Compacting</vt:lpstr>
      <vt:lpstr>Compacting</vt:lpstr>
      <vt:lpstr>Compacting</vt:lpstr>
      <vt:lpstr>4) sintering</vt:lpstr>
      <vt:lpstr>Sintering</vt:lpstr>
      <vt:lpstr>4) sintering</vt:lpstr>
      <vt:lpstr>4) Sintering</vt:lpstr>
      <vt:lpstr>Slide 30</vt:lpstr>
      <vt:lpstr>4) sintering</vt:lpstr>
      <vt:lpstr>5)sizing(coining) or impregnation:</vt:lpstr>
      <vt:lpstr>sizing(coining) or impregnation:</vt:lpstr>
      <vt:lpstr>Testing and inspection</vt:lpstr>
      <vt:lpstr>6)Testing and inspection</vt:lpstr>
      <vt:lpstr>Advantage of powder metallurgy</vt:lpstr>
      <vt:lpstr>Advantage of powder metallurgy</vt:lpstr>
      <vt:lpstr>limitation of powder metallurgy</vt:lpstr>
      <vt:lpstr>limitation of powder metallurgy</vt:lpstr>
      <vt:lpstr>properties of powder particles</vt:lpstr>
      <vt:lpstr>properties of powder particles</vt:lpstr>
      <vt:lpstr>properties of powder particles</vt:lpstr>
      <vt:lpstr>properties of powder particles</vt:lpstr>
      <vt:lpstr>Oil impregnated porous bearing(self lubricating bearing)</vt:lpstr>
      <vt:lpstr> Oil Impregnated Porous Bearings       (Self Lubricating Bearings) </vt:lpstr>
      <vt:lpstr>Oil impregnated porous bearing(self lubricating bearing)</vt:lpstr>
      <vt:lpstr>Oil impregnated porous bearing(self lubricating bearing)</vt:lpstr>
      <vt:lpstr>Application of P/M</vt:lpstr>
      <vt:lpstr>Application of P/M</vt:lpstr>
      <vt:lpstr>Application of P/M</vt:lpstr>
      <vt:lpstr>Application of P/M</vt:lpstr>
      <vt:lpstr>Application of P/M</vt:lpstr>
      <vt:lpstr>Introduction to Nondestructive Testing</vt:lpstr>
      <vt:lpstr>Outline</vt:lpstr>
      <vt:lpstr>Definition of NDT</vt:lpstr>
      <vt:lpstr>Methods of NDT</vt:lpstr>
      <vt:lpstr>What are Some Uses  of NDT Methods?</vt:lpstr>
      <vt:lpstr>When are NDT Methods Used?</vt:lpstr>
      <vt:lpstr>Six Most Common NDT Methods</vt:lpstr>
      <vt:lpstr>Visual Inspection</vt:lpstr>
      <vt:lpstr>Liquid Penetrant Inspection</vt:lpstr>
      <vt:lpstr>Magnetic Particle Inspection</vt:lpstr>
      <vt:lpstr>Magnetic Particle Crack Indications </vt:lpstr>
      <vt:lpstr>Radiography</vt:lpstr>
      <vt:lpstr>Film Radiography</vt:lpstr>
      <vt:lpstr>Radiographic Images</vt:lpstr>
      <vt:lpstr>Eddy Current Testing</vt:lpstr>
      <vt:lpstr>Eddy Current Testing</vt:lpstr>
      <vt:lpstr>Ultrasonic Inspection (Pulse-Echo) </vt:lpstr>
      <vt:lpstr>Ultrasonic Imaging</vt:lpstr>
      <vt:lpstr>Common Application of NDT</vt:lpstr>
      <vt:lpstr>Inspection of Raw Products</vt:lpstr>
      <vt:lpstr>Inspection Following  Secondary Processing</vt:lpstr>
      <vt:lpstr>Inspection For  In-Service Damage</vt:lpstr>
      <vt:lpstr>Power Plant Inspection</vt:lpstr>
      <vt:lpstr>Wire Rope Inspection</vt:lpstr>
      <vt:lpstr>Storage Tank Inspection</vt:lpstr>
      <vt:lpstr>Aircraft Inspection</vt:lpstr>
      <vt:lpstr>Jet Engine Inspection</vt:lpstr>
      <vt:lpstr>Crash of United Flight 232</vt:lpstr>
      <vt:lpstr>Pressure Vessel Inspection</vt:lpstr>
      <vt:lpstr>Rail Inspection</vt:lpstr>
      <vt:lpstr>Bridge Inspection</vt:lpstr>
      <vt:lpstr>Pipeline Inspection</vt:lpstr>
      <vt:lpstr>Special Measurements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Powder metallurgy</dc:title>
  <dc:creator>SAGAR</dc:creator>
  <cp:lastModifiedBy>ADMIN</cp:lastModifiedBy>
  <cp:revision>32</cp:revision>
  <dcterms:created xsi:type="dcterms:W3CDTF">2006-08-16T00:00:00Z</dcterms:created>
  <dcterms:modified xsi:type="dcterms:W3CDTF">2017-05-30T14:12:20Z</dcterms:modified>
</cp:coreProperties>
</file>